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2" r:id="rId1"/>
  </p:sldMasterIdLst>
  <p:notesMasterIdLst>
    <p:notesMasterId r:id="rId92"/>
  </p:notesMasterIdLst>
  <p:sldIdLst>
    <p:sldId id="256" r:id="rId2"/>
    <p:sldId id="363" r:id="rId3"/>
    <p:sldId id="365" r:id="rId4"/>
    <p:sldId id="366" r:id="rId5"/>
    <p:sldId id="368" r:id="rId6"/>
    <p:sldId id="367" r:id="rId7"/>
    <p:sldId id="372" r:id="rId8"/>
    <p:sldId id="395" r:id="rId9"/>
    <p:sldId id="373" r:id="rId10"/>
    <p:sldId id="369" r:id="rId11"/>
    <p:sldId id="375" r:id="rId12"/>
    <p:sldId id="466" r:id="rId13"/>
    <p:sldId id="374" r:id="rId14"/>
    <p:sldId id="473" r:id="rId15"/>
    <p:sldId id="379" r:id="rId16"/>
    <p:sldId id="370" r:id="rId17"/>
    <p:sldId id="391" r:id="rId18"/>
    <p:sldId id="380" r:id="rId19"/>
    <p:sldId id="384" r:id="rId20"/>
    <p:sldId id="385" r:id="rId21"/>
    <p:sldId id="386" r:id="rId22"/>
    <p:sldId id="382" r:id="rId23"/>
    <p:sldId id="387" r:id="rId24"/>
    <p:sldId id="388" r:id="rId25"/>
    <p:sldId id="389" r:id="rId26"/>
    <p:sldId id="390" r:id="rId27"/>
    <p:sldId id="392" r:id="rId28"/>
    <p:sldId id="413" r:id="rId29"/>
    <p:sldId id="469" r:id="rId30"/>
    <p:sldId id="415" r:id="rId31"/>
    <p:sldId id="417" r:id="rId32"/>
    <p:sldId id="416" r:id="rId33"/>
    <p:sldId id="418" r:id="rId34"/>
    <p:sldId id="419" r:id="rId35"/>
    <p:sldId id="394" r:id="rId36"/>
    <p:sldId id="397" r:id="rId37"/>
    <p:sldId id="414" r:id="rId38"/>
    <p:sldId id="398" r:id="rId39"/>
    <p:sldId id="467" r:id="rId40"/>
    <p:sldId id="399" r:id="rId41"/>
    <p:sldId id="400" r:id="rId42"/>
    <p:sldId id="474" r:id="rId43"/>
    <p:sldId id="401" r:id="rId44"/>
    <p:sldId id="403" r:id="rId45"/>
    <p:sldId id="402" r:id="rId46"/>
    <p:sldId id="404" r:id="rId47"/>
    <p:sldId id="405" r:id="rId48"/>
    <p:sldId id="420" r:id="rId49"/>
    <p:sldId id="406" r:id="rId50"/>
    <p:sldId id="427" r:id="rId51"/>
    <p:sldId id="428" r:id="rId52"/>
    <p:sldId id="429" r:id="rId53"/>
    <p:sldId id="426" r:id="rId54"/>
    <p:sldId id="430" r:id="rId55"/>
    <p:sldId id="432" r:id="rId56"/>
    <p:sldId id="431" r:id="rId57"/>
    <p:sldId id="433" r:id="rId58"/>
    <p:sldId id="437" r:id="rId59"/>
    <p:sldId id="436" r:id="rId60"/>
    <p:sldId id="407" r:id="rId61"/>
    <p:sldId id="421" r:id="rId62"/>
    <p:sldId id="434" r:id="rId63"/>
    <p:sldId id="468" r:id="rId64"/>
    <p:sldId id="435" r:id="rId65"/>
    <p:sldId id="408" r:id="rId66"/>
    <p:sldId id="438" r:id="rId67"/>
    <p:sldId id="439" r:id="rId68"/>
    <p:sldId id="440" r:id="rId69"/>
    <p:sldId id="441" r:id="rId70"/>
    <p:sldId id="442" r:id="rId71"/>
    <p:sldId id="443" r:id="rId72"/>
    <p:sldId id="444" r:id="rId73"/>
    <p:sldId id="445" r:id="rId74"/>
    <p:sldId id="447" r:id="rId75"/>
    <p:sldId id="448" r:id="rId76"/>
    <p:sldId id="449" r:id="rId77"/>
    <p:sldId id="450" r:id="rId78"/>
    <p:sldId id="451" r:id="rId79"/>
    <p:sldId id="409" r:id="rId80"/>
    <p:sldId id="452" r:id="rId81"/>
    <p:sldId id="455" r:id="rId82"/>
    <p:sldId id="459" r:id="rId83"/>
    <p:sldId id="458" r:id="rId84"/>
    <p:sldId id="461" r:id="rId85"/>
    <p:sldId id="462" r:id="rId86"/>
    <p:sldId id="460" r:id="rId87"/>
    <p:sldId id="463" r:id="rId88"/>
    <p:sldId id="464" r:id="rId89"/>
    <p:sldId id="453" r:id="rId90"/>
    <p:sldId id="465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930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4"/>
    <p:restoredTop sz="92006"/>
  </p:normalViewPr>
  <p:slideViewPr>
    <p:cSldViewPr snapToGrid="0" snapToObjects="1">
      <p:cViewPr>
        <p:scale>
          <a:sx n="95" d="100"/>
          <a:sy n="95" d="100"/>
        </p:scale>
        <p:origin x="1424" y="20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65DD5-A4BF-7A4A-AF3C-9ECB64E3AD29}" type="datetimeFigureOut">
              <a:rPr lang="en-US" smtClean="0"/>
              <a:t>9/23/17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455D7-87FC-9642-BFAF-719C44C24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0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02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17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78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4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48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58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16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36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0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83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22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63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27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70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69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3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982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8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52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38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04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95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0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51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77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0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32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60429B-ADF8-BB43-9512-07006C0FD173}" type="datetimeFigureOut">
              <a:rPr lang="en-US" smtClean="0"/>
              <a:t>9/23/17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560429B-ADF8-BB43-9512-07006C0FD173}" type="datetimeFigureOut">
              <a:rPr lang="en-US" smtClean="0"/>
              <a:t>9/23/17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1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23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Probability Distributions and Introduction to Statistical Inference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bio5312 Fall2017</a:t>
            </a:r>
          </a:p>
          <a:p>
            <a:r>
              <a:rPr lang="en-US" dirty="0" err="1"/>
              <a:t>stephanie</a:t>
            </a:r>
            <a:r>
              <a:rPr lang="en-US" dirty="0"/>
              <a:t> j. </a:t>
            </a:r>
            <a:r>
              <a:rPr lang="en-US" dirty="0" err="1"/>
              <a:t>spielman</a:t>
            </a:r>
            <a:r>
              <a:rPr lang="en-US" dirty="0"/>
              <a:t>, PhD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1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The Binomial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binomial distribution</a:t>
            </a:r>
            <a:r>
              <a:rPr lang="en-US" dirty="0" smtClean="0"/>
              <a:t> describes the probability of obtaining </a:t>
            </a:r>
            <a:r>
              <a:rPr lang="en-US" i="1" dirty="0" smtClean="0"/>
              <a:t>k</a:t>
            </a:r>
            <a:r>
              <a:rPr lang="en-US" dirty="0" smtClean="0"/>
              <a:t> successes in </a:t>
            </a:r>
            <a:r>
              <a:rPr lang="en-US" i="1" dirty="0" smtClean="0"/>
              <a:t>n </a:t>
            </a:r>
            <a:r>
              <a:rPr lang="en-US" dirty="0" smtClean="0"/>
              <a:t>Bernoulli trials, where the probability of success for each trial is constant at </a:t>
            </a:r>
            <a:r>
              <a:rPr lang="en-US" i="1" dirty="0" smtClean="0"/>
              <a:t>p</a:t>
            </a:r>
          </a:p>
          <a:p>
            <a:endParaRPr lang="en-US" i="1" dirty="0"/>
          </a:p>
          <a:p>
            <a:r>
              <a:rPr lang="en-US" dirty="0" smtClean="0"/>
              <a:t>A </a:t>
            </a:r>
            <a:r>
              <a:rPr lang="en-US" b="1" dirty="0" smtClean="0"/>
              <a:t>Bernoulli trial</a:t>
            </a:r>
            <a:r>
              <a:rPr lang="en-US" b="1" i="1" dirty="0" smtClean="0"/>
              <a:t> </a:t>
            </a:r>
            <a:r>
              <a:rPr lang="en-US" dirty="0" smtClean="0"/>
              <a:t>has a binary outcome (success/fail, true/false, yes/no), and P(success) = </a:t>
            </a:r>
            <a:r>
              <a:rPr lang="en-US" i="1" dirty="0" smtClean="0"/>
              <a:t>p</a:t>
            </a:r>
            <a:r>
              <a:rPr lang="en-US" dirty="0" smtClean="0"/>
              <a:t> is the same for all realizations of the trial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124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err="1" smtClean="0"/>
              <a:t>BInS</a:t>
            </a:r>
            <a:r>
              <a:rPr lang="en-US" b="1" dirty="0" smtClean="0"/>
              <a:t> </a:t>
            </a:r>
            <a:r>
              <a:rPr lang="en-US" dirty="0" smtClean="0"/>
              <a:t>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be binomially distributed, must satisfy the following:</a:t>
            </a:r>
          </a:p>
          <a:p>
            <a:r>
              <a:rPr lang="en-US" b="1" dirty="0" smtClean="0"/>
              <a:t>B</a:t>
            </a:r>
            <a:r>
              <a:rPr lang="en-US" dirty="0" smtClean="0"/>
              <a:t>inary outcomes</a:t>
            </a:r>
          </a:p>
          <a:p>
            <a:r>
              <a:rPr lang="en-US" b="1" dirty="0" smtClean="0"/>
              <a:t>I</a:t>
            </a:r>
            <a:r>
              <a:rPr lang="en-US" dirty="0" smtClean="0"/>
              <a:t>ndependent trials (outcomes do not influence each other)</a:t>
            </a:r>
          </a:p>
          <a:p>
            <a:r>
              <a:rPr lang="en-US" b="1" dirty="0" smtClean="0"/>
              <a:t>n</a:t>
            </a:r>
            <a:r>
              <a:rPr lang="en-US" dirty="0" smtClean="0"/>
              <a:t> is fixed before the trials begin</a:t>
            </a:r>
          </a:p>
          <a:p>
            <a:r>
              <a:rPr lang="en-US" b="1" dirty="0" smtClean="0"/>
              <a:t>S</a:t>
            </a:r>
            <a:r>
              <a:rPr lang="en-US" dirty="0" smtClean="0"/>
              <a:t>ame probability of success, p, for all trials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508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binomial?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58951" y="2964862"/>
            <a:ext cx="9950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C00000"/>
                </a:solidFill>
              </a:rPr>
              <a:t>Yes!</a:t>
            </a:r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10160597" y="4036807"/>
            <a:ext cx="99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No </a:t>
            </a:r>
            <a:r>
              <a:rPr lang="en-US" sz="2800" b="1" dirty="0">
                <a:solidFill>
                  <a:srgbClr val="C00000"/>
                </a:solidFill>
                <a:sym typeface="Wingdings"/>
              </a:rPr>
              <a:t>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bag contains 10 balls, 7 red and 3 green.</a:t>
            </a:r>
          </a:p>
          <a:p>
            <a:r>
              <a:rPr lang="en-US" b="1" dirty="0" smtClean="0"/>
              <a:t>Situation 1: </a:t>
            </a:r>
            <a:r>
              <a:rPr lang="en-US" dirty="0" smtClean="0"/>
              <a:t>You draw 5 balls from the bag, noting the ball color each time and then returning it to the bag. 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b="1" dirty="0" smtClean="0"/>
              <a:t>Situation 2: </a:t>
            </a:r>
            <a:r>
              <a:rPr lang="en-US" dirty="0" smtClean="0"/>
              <a:t>You draw 5 balls from the bag, retaining each drawn ball for safe-keeping so you can play catch at any moment. </a:t>
            </a:r>
            <a:endParaRPr lang="en-US" b="1" dirty="0" smtClean="0">
              <a:solidFill>
                <a:srgbClr val="C00000"/>
              </a:solidFill>
            </a:endParaRPr>
          </a:p>
          <a:p>
            <a:r>
              <a:rPr lang="en-US" b="1" dirty="0" smtClean="0"/>
              <a:t>Situation 3: </a:t>
            </a:r>
            <a:r>
              <a:rPr lang="en-US" dirty="0" smtClean="0"/>
              <a:t>You keep drawing balls, with replacement, until you have drawn 4 red balls. 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4854871" y="5153817"/>
            <a:ext cx="131732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C00000"/>
                </a:solidFill>
              </a:rPr>
              <a:t>No </a:t>
            </a:r>
            <a:r>
              <a:rPr lang="en-US" sz="2600" b="1" dirty="0">
                <a:solidFill>
                  <a:srgbClr val="C00000"/>
                </a:solidFill>
                <a:sym typeface="Wingdings"/>
              </a:rPr>
              <a:t>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2526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binomial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PMF (probability </a:t>
                </a:r>
                <a:r>
                  <a:rPr lang="en-US" dirty="0"/>
                  <a:t>distribution) for a binomially-distributed random variable: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(1−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i="1" dirty="0" smtClean="0">
                  <a:solidFill>
                    <a:srgbClr val="C00000"/>
                  </a:solidFill>
                  <a:latin typeface="Cambria Math" charset="0"/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The 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binomial coefficient: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chemeClr val="tx1"/>
                    </a:solidFill>
                  </a:rPr>
                  <a:t>read as "n choose k"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1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weighs 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6"/>
          <a:stretch/>
        </p:blipFill>
        <p:spPr>
          <a:xfrm>
            <a:off x="6508376" y="2316375"/>
            <a:ext cx="4464424" cy="3489097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8"/>
          <a:stretch/>
        </p:blipFill>
        <p:spPr>
          <a:xfrm>
            <a:off x="1097280" y="1851113"/>
            <a:ext cx="4956585" cy="395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2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expectation</a:t>
                </a:r>
                <a:r>
                  <a:rPr lang="en-US" dirty="0" smtClean="0"/>
                  <a:t> for a binomial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 </a:t>
                </a:r>
              </a:p>
              <a:p>
                <a:r>
                  <a:rPr lang="en-US" dirty="0"/>
                  <a:t>The </a:t>
                </a:r>
                <a:r>
                  <a:rPr lang="en-US" b="1" dirty="0" smtClean="0"/>
                  <a:t>variance </a:t>
                </a:r>
                <a:r>
                  <a:rPr lang="en-US" dirty="0" smtClean="0"/>
                  <a:t>for </a:t>
                </a:r>
                <a:r>
                  <a:rPr lang="en-US" dirty="0"/>
                  <a:t>a binomial </a:t>
                </a:r>
                <a:r>
                  <a:rPr lang="en-US" dirty="0" err="1"/>
                  <a:t>r.v</a:t>
                </a:r>
                <a:r>
                  <a:rPr lang="en-US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npq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r>
                  <a:rPr lang="en-US" dirty="0"/>
                  <a:t> </a:t>
                </a:r>
              </a:p>
              <a:p>
                <a:r>
                  <a:rPr lang="en-US" dirty="0"/>
                  <a:t>We write </a:t>
                </a:r>
                <a:r>
                  <a:rPr lang="en-US" dirty="0" smtClean="0"/>
                  <a:t>binomially distributed </a:t>
                </a:r>
                <a:r>
                  <a:rPr lang="en-US" dirty="0" err="1"/>
                  <a:t>r.v.'s</a:t>
                </a:r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318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59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Playing with a binomial </a:t>
            </a:r>
            <a:r>
              <a:rPr lang="en-US" dirty="0" err="1" smtClean="0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child born to a particular set of parents has a 25% probability of having blood type O.  Assume the parents had five children.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C00000"/>
                </a:solidFill>
              </a:rPr>
              <a:t>Here, n </a:t>
            </a:r>
            <a:r>
              <a:rPr lang="en-US" dirty="0">
                <a:solidFill>
                  <a:srgbClr val="C00000"/>
                </a:solidFill>
              </a:rPr>
              <a:t>= 5 and p = </a:t>
            </a:r>
            <a:r>
              <a:rPr lang="en-US" dirty="0" smtClean="0">
                <a:solidFill>
                  <a:srgbClr val="C00000"/>
                </a:solidFill>
              </a:rPr>
              <a:t>0.25, meaning we define Type O as "success", and not Type O as "failure". </a:t>
            </a:r>
            <a:r>
              <a:rPr lang="en-US" dirty="0" smtClean="0">
                <a:solidFill>
                  <a:srgbClr val="C00000"/>
                </a:solidFill>
                <a:sym typeface="Wingdings"/>
              </a:rPr>
              <a:t> X~B(5, 0.25)</a:t>
            </a:r>
            <a:endParaRPr lang="en-US" dirty="0">
              <a:solidFill>
                <a:srgbClr val="C0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Tasks:</a:t>
            </a:r>
            <a:endParaRPr lang="en-US" dirty="0"/>
          </a:p>
          <a:p>
            <a:pPr lvl="1"/>
            <a:r>
              <a:rPr lang="en-US" dirty="0"/>
              <a:t>Compute expectation and variance</a:t>
            </a:r>
          </a:p>
          <a:p>
            <a:pPr lvl="1"/>
            <a:r>
              <a:rPr lang="en-US" dirty="0"/>
              <a:t>Visualize PMF</a:t>
            </a:r>
          </a:p>
          <a:p>
            <a:pPr lvl="1"/>
            <a:r>
              <a:rPr lang="en-US" dirty="0"/>
              <a:t>Visualize CDF</a:t>
            </a:r>
          </a:p>
          <a:p>
            <a:pPr lvl="1"/>
            <a:r>
              <a:rPr lang="en-US" dirty="0"/>
              <a:t>Make some calculations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606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and variance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0"/>
                <a:r>
                  <a:rPr lang="en-US" dirty="0"/>
                  <a:t>Each child born to a particular set of parents has a 25% probability of having blood type O.  Assume the parents had five children</a:t>
                </a:r>
                <a:r>
                  <a:rPr lang="en-US" dirty="0" smtClean="0"/>
                  <a:t>.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B(5, 0.25)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= 5*0.25 = 1.25</a:t>
                </a: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npq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= 5*0.25*0.75 = </a:t>
                </a:r>
                <a:r>
                  <a:rPr lang="nb-NO" dirty="0" smtClean="0">
                    <a:solidFill>
                      <a:srgbClr val="C00000"/>
                    </a:solidFill>
                  </a:rPr>
                  <a:t>0.9375</a:t>
                </a: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dirty="0">
                  <a:ea typeface="Cambria Math" charset="0"/>
                  <a:cs typeface="Cambria Math" charset="0"/>
                  <a:sym typeface="Wingdings"/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nb-NO" dirty="0">
                  <a:solidFill>
                    <a:srgbClr val="C00000"/>
                  </a:solidFill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18" t="-1970" r="-2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078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PMF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34" y="1737360"/>
            <a:ext cx="7218491" cy="4737673"/>
          </a:xfrm>
        </p:spPr>
      </p:pic>
      <p:sp>
        <p:nvSpPr>
          <p:cNvPr id="6" name="Rectangle 5"/>
          <p:cNvSpPr/>
          <p:nvPr/>
        </p:nvSpPr>
        <p:spPr>
          <a:xfrm>
            <a:off x="3688597" y="3239146"/>
            <a:ext cx="867905" cy="3099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8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?distributions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1580334" cy="4023360"/>
          </a:xfrm>
        </p:spPr>
        <p:txBody>
          <a:bodyPr>
            <a:noAutofit/>
          </a:bodyPr>
          <a:lstStyle/>
          <a:p>
            <a:pPr>
              <a:lnSpc>
                <a:spcPct val="20000"/>
              </a:lnSpc>
            </a:pP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Distributions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the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stats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 smtClean="0">
                <a:latin typeface="Monaco" charset="0"/>
                <a:ea typeface="Monaco" charset="0"/>
                <a:cs typeface="Monaco" charset="0"/>
              </a:rPr>
              <a:t>package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endParaRPr lang="en-US" sz="1200" u="sng" dirty="0" smtClean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u="sng" dirty="0" smtClean="0">
                <a:latin typeface="Monaco" charset="0"/>
                <a:ea typeface="Monaco" charset="0"/>
                <a:cs typeface="Monaco" charset="0"/>
              </a:rPr>
              <a:t>Description</a:t>
            </a:r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:</a:t>
            </a: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Density, cumulative distribution function, quantile function and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random variate generation for many standard probability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distributions are available in the ‘stats’ package.</a:t>
            </a:r>
          </a:p>
          <a:p>
            <a:pPr>
              <a:lnSpc>
                <a:spcPct val="20000"/>
              </a:lnSpc>
            </a:pP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Details</a:t>
            </a:r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The functions for the density/mass function, cumulative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distribution function, quantile function and random variate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generation are named in the form ‘dxxx’,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pxxx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’,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qxxx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 and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rxxx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respectively.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beta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dbeta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binomial (including Bernoulli)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Cauchy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dcauchy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chi-squared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dchisq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endParaRPr lang="en-US" sz="1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33993" y="3921071"/>
            <a:ext cx="3208149" cy="37196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6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599420" cy="402336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3500" dirty="0" smtClean="0"/>
                  <a:t>Random processes produce numerical outcomes: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600" dirty="0" smtClean="0"/>
                  <a:t>Number of tails in 50 coin flips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600" dirty="0" smtClean="0"/>
                  <a:t>The sum of everyone's heights</a:t>
                </a:r>
                <a:endParaRPr lang="en-US" b="1" dirty="0" smtClean="0"/>
              </a:p>
              <a:p>
                <a:pPr>
                  <a:lnSpc>
                    <a:spcPct val="120000"/>
                  </a:lnSpc>
                </a:pPr>
                <a:r>
                  <a:rPr lang="en-US" b="1" dirty="0" smtClean="0"/>
                  <a:t>Definition: </a:t>
                </a:r>
                <a:r>
                  <a:rPr lang="en-US" dirty="0" smtClean="0"/>
                  <a:t>a random variable is a function that maps outcomes of a random process to a numeric value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700" i="1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X </a:t>
                </a:r>
                <a:r>
                  <a:rPr lang="en-US" sz="2700" i="1" dirty="0" smtClean="0">
                    <a:latin typeface="Cambria Math" charset="0"/>
                  </a:rPr>
                  <a:t> </a:t>
                </a:r>
                <a:r>
                  <a:rPr lang="en-US" sz="2700" dirty="0" smtClean="0"/>
                  <a:t>is a function (rule) that assign a number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X(s)</a:t>
                </a:r>
                <a:r>
                  <a:rPr lang="en-US" sz="2700" dirty="0" smtClean="0"/>
                  <a:t> to each outcome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</a:t>
                </a:r>
                <a:r>
                  <a:rPr lang="en-US" sz="2700" dirty="0">
                    <a:solidFill>
                      <a:srgbClr val="FF0000"/>
                    </a:solidFill>
                    <a:ea typeface="Lucida Calligraphy" charset="0"/>
                    <a:cs typeface="Lucida Calligraphy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>
                        <a:solidFill>
                          <a:srgbClr val="FF0000"/>
                        </a:solidFill>
                        <a:latin typeface="Cambria Math" charset="0"/>
                        <a:ea typeface="Lucida Calligraphy" charset="0"/>
                        <a:cs typeface="Lucida Calligraphy" charset="0"/>
                      </a:rPr>
                      <m:t>∈</m:t>
                    </m:r>
                  </m:oMath>
                </a14:m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</a:t>
                </a:r>
                <a:r>
                  <a:rPr lang="en-US" sz="2700" dirty="0" smtClean="0"/>
                  <a:t> (where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 </a:t>
                </a:r>
                <a:r>
                  <a:rPr lang="en-US" sz="2700" dirty="0" smtClean="0"/>
                  <a:t>is an event in sample space</a:t>
                </a:r>
                <a:r>
                  <a:rPr lang="en-US" sz="2700" i="1" dirty="0" smtClean="0">
                    <a:latin typeface="Cambria Math" charset="0"/>
                  </a:rPr>
                  <a:t>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</a:t>
                </a:r>
                <a:r>
                  <a:rPr lang="en-US" sz="2700" i="1" dirty="0" smtClean="0">
                    <a:solidFill>
                      <a:srgbClr val="FF0000"/>
                    </a:solidFill>
                    <a:latin typeface="Cambria Math" charset="0"/>
                  </a:rPr>
                  <a:t> </a:t>
                </a:r>
                <a:r>
                  <a:rPr lang="en-US" sz="2700" dirty="0" smtClean="0">
                    <a:solidFill>
                      <a:schemeClr val="tx1"/>
                    </a:solidFill>
                  </a:rPr>
                  <a:t>)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 err="1" smtClean="0"/>
                  <a:t>r.v.'s</a:t>
                </a:r>
                <a:r>
                  <a:rPr lang="en-US" dirty="0" smtClean="0"/>
                  <a:t> are technically neither random nor variables</a:t>
                </a:r>
                <a:r>
                  <a:rPr lang="mr-IN" dirty="0" smtClean="0"/>
                  <a:t>…</a:t>
                </a:r>
                <a:endParaRPr lang="en-US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en-US" dirty="0" smtClean="0"/>
                  <a:t>But, you can think of them roughly numerical outcomes of random processes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 smtClean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599420" cy="4023360"/>
              </a:xfrm>
              <a:blipFill rotWithShape="0">
                <a:blip r:embed="rId3"/>
                <a:stretch>
                  <a:fillRect l="-1323" t="-1818" r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64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functions, generally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1456944"/>
              </p:ext>
            </p:extLst>
          </p:nvPr>
        </p:nvGraphicFramePr>
        <p:xfrm>
          <a:off x="780856" y="2100367"/>
          <a:ext cx="10691248" cy="3856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433"/>
                <a:gridCol w="3017514"/>
                <a:gridCol w="5102301"/>
              </a:tblGrid>
              <a:tr h="502212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Monaco" charset="0"/>
                          <a:cs typeface="Monaco" charset="0"/>
                        </a:rPr>
                        <a:t>Function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Purpose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Binomial version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3028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dxxx()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effectLst/>
                        </a:rPr>
                        <a:t>Probability distribution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dbinom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(x, size,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pxxx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effectLst/>
                        </a:rPr>
                        <a:t>CDF</a:t>
                      </a:r>
                      <a:endParaRPr lang="en-US" sz="2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pbinom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 size,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2679">
                <a:tc>
                  <a:txBody>
                    <a:bodyPr/>
                    <a:lstStyle/>
                    <a:p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rxxx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effectLst/>
                        </a:rPr>
                        <a:t>Generate random numbers from given distribution</a:t>
                      </a:r>
                      <a:endParaRPr lang="en-US" sz="2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rbinom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(n,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size, </a:t>
                      </a:r>
                      <a:r>
                        <a:rPr lang="en-US" sz="2200" b="0" baseline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qxxx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Quantile: Inverse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en-US" sz="2200" b="0" baseline="0" dirty="0" err="1" smtClean="0">
                          <a:solidFill>
                            <a:schemeClr val="tx1"/>
                          </a:solidFill>
                        </a:rPr>
                        <a:t>pxxx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qbinom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(p, size,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  <a:p>
                      <a:endParaRPr lang="en-US" sz="22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04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 distribution functions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319571"/>
              </p:ext>
            </p:extLst>
          </p:nvPr>
        </p:nvGraphicFramePr>
        <p:xfrm>
          <a:off x="464431" y="1883391"/>
          <a:ext cx="11515759" cy="4165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154"/>
                <a:gridCol w="3557306"/>
                <a:gridCol w="4569299"/>
              </a:tblGrid>
              <a:tr h="50221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Binomial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function 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Example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Output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2679">
                <a:tc>
                  <a:txBody>
                    <a:bodyPr/>
                    <a:lstStyle/>
                    <a:p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dbinom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(x, size,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dbinom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(2, 5, 0.25)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 err="1" smtClean="0">
                          <a:solidFill>
                            <a:schemeClr val="tx1"/>
                          </a:solidFill>
                        </a:rPr>
                        <a:t>Prob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of obtaining 2 successes in 5 trials, where p=0.25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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s-IS" sz="2200" b="1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0.263</a:t>
                      </a:r>
                      <a:endParaRPr lang="en-US" sz="2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pbinom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 size,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(2, 5, 0.25)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 err="1" smtClean="0">
                          <a:solidFill>
                            <a:schemeClr val="tx1"/>
                          </a:solidFill>
                        </a:rPr>
                        <a:t>Prob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of obtaining 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≤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2 successes in 5 trials, where p=0.25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2200" b="1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0.896</a:t>
                      </a:r>
                    </a:p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2679"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(n,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size, </a:t>
                      </a:r>
                      <a:r>
                        <a:rPr lang="en-US" sz="2000" b="0" baseline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(100,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5, 0.25)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Generate 100 k values from this binomial dist.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 </a:t>
                      </a:r>
                      <a:r>
                        <a:rPr lang="en-US" sz="2200" b="1" dirty="0" smtClean="0">
                          <a:solidFill>
                            <a:srgbClr val="C00000"/>
                          </a:solidFill>
                          <a:sym typeface="Wingdings"/>
                        </a:rPr>
                        <a:t>100 from {0,1,2,3,4}</a:t>
                      </a:r>
                      <a:endParaRPr lang="en-US" sz="22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qbinom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(p, size,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  <a:p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qbinom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(0.896, 5, 0.25)</a:t>
                      </a:r>
                    </a:p>
                    <a:p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Smallest value x where F(x) &gt;= p* 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 </a:t>
                      </a:r>
                      <a:r>
                        <a:rPr lang="en-US" sz="2200" b="1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2</a:t>
                      </a:r>
                    </a:p>
                    <a:p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*not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prob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 success, just a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prob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6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PMF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498" y="61434"/>
            <a:ext cx="2553502" cy="1675926"/>
          </a:xfrm>
        </p:spPr>
      </p:pic>
      <p:sp>
        <p:nvSpPr>
          <p:cNvPr id="6" name="TextBox 5"/>
          <p:cNvSpPr txBox="1"/>
          <p:nvPr/>
        </p:nvSpPr>
        <p:spPr>
          <a:xfrm>
            <a:off x="1097280" y="1873631"/>
            <a:ext cx="110947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## Use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 to get the PMF values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p = 0.25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n = 5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k0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(0, 5, 0.25) ##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of 0 successes, aka no children are Type O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k1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(1, 5, 0.25) ##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of 1 success, aka only 1 child is Type O</a:t>
            </a:r>
          </a:p>
          <a:p>
            <a:pPr marL="285750" indent="-285750">
              <a:buFont typeface=".AppleSystemUIFont" charset="-120"/>
              <a:buChar char="&gt;"/>
            </a:pP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 Advanced: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library(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purrr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map_dbl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(0:5,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5, 0.25)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[1] 0.2373046875 0.3955078125 0.2636718750 0.0878906250 0.0146484375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[6] 0.0009765625</a:t>
            </a:r>
          </a:p>
          <a:p>
            <a:pPr marL="285750" indent="-285750">
              <a:buFont typeface=".AppleSystemUIFont" charset="-120"/>
              <a:buChar char="&gt;"/>
            </a:pP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0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PMF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10947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 data frame 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of probabilities for PMF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(k = 0:5,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= c(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0.236623, 0.396, 0.264, 0.0879, 0.0145, 0.000977))</a:t>
            </a:r>
          </a:p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&gt; data.pmf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# A tibble: 6 x 2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      k     prob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  &lt;int&gt;    &lt;dbl&gt;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1     0 0.236623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2     1 0.396000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3     2 0.264000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4     3 0.087900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5     4 0.014500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6     5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0.000977</a:t>
            </a:r>
          </a:p>
          <a:p>
            <a:pPr lvl="1"/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pPr marL="14288" lvl="1"/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 Equivalent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.AppleSystemUIFont" charset="-120"/>
              <a:buChar char="&gt;"/>
            </a:pP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(k = 0:5,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map_dbl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(0:5,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5, 0.25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</a:t>
            </a:r>
            <a:endParaRPr lang="is-IS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.AppleSystemUIFont" charset="-120"/>
              <a:buChar char="&gt;"/>
            </a:pP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04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PMF uses a different *stat*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083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y=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="identity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"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xlab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("Number of kids") 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("Probability Type 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 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30" y="2850749"/>
            <a:ext cx="5321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3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Tweaking the x-axis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0832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y=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="identity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"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("Probability Type 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 +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scale_x_continuous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(name = "Number of kids", breaks = 0:5)</a:t>
            </a:r>
            <a:endParaRPr lang="en-US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30" y="2854272"/>
            <a:ext cx="5321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0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some text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08326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y=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="identity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"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("Probability Type 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 +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scale_x_continuous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(name = "Number of kids", breaks = 0:5)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+</a:t>
            </a:r>
          </a:p>
          <a:p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    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geom_text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(x = k, y=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+ 0.01, label =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))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45" y="3098776"/>
            <a:ext cx="5052448" cy="3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4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CDF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1873631"/>
            <a:ext cx="10832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binom.sample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rbinom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(1000, 5, 0.25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))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binom.sample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(x=x))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r>
              <a:rPr lang="en-US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stat_ecdf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xlab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("# Type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O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kids") +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("Cumulative probability")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89" y="2894733"/>
            <a:ext cx="6140883" cy="3292559"/>
          </a:xfrm>
        </p:spPr>
      </p:pic>
    </p:spTree>
    <p:extLst>
      <p:ext uri="{BB962C8B-B14F-4D97-AF65-F5344CB8AC3E}">
        <p14:creationId xmlns:p14="http://schemas.microsoft.com/office/powerpoint/2010/main" val="159912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591137" cy="4023360"/>
          </a:xfrm>
        </p:spPr>
        <p:txBody>
          <a:bodyPr/>
          <a:lstStyle/>
          <a:p>
            <a:pPr lvl="0"/>
            <a:r>
              <a:rPr lang="en-US" sz="2600" dirty="0"/>
              <a:t>Each child born to a particular set of parents has a 25% probability of having blood type O.  Assume the parents had five </a:t>
            </a:r>
            <a:r>
              <a:rPr lang="en-US" sz="2600" dirty="0" smtClean="0"/>
              <a:t>children. </a:t>
            </a:r>
            <a:r>
              <a:rPr lang="en-US" sz="2800" dirty="0">
                <a:solidFill>
                  <a:srgbClr val="C00000"/>
                </a:solidFill>
              </a:rPr>
              <a:t>B(5, 0.25)</a:t>
            </a:r>
          </a:p>
          <a:p>
            <a:r>
              <a:rPr lang="en-US" dirty="0" smtClean="0"/>
              <a:t>What is the probability that exactly 2 children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3395749"/>
            <a:ext cx="4184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mr-IN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5, 0.25)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0.2636719</a:t>
            </a:r>
          </a:p>
          <a:p>
            <a:endParaRPr lang="mr-IN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793" y="3247494"/>
            <a:ext cx="4766160" cy="31281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152765" y="3857413"/>
            <a:ext cx="755374" cy="228496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6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591137" cy="4023360"/>
              </a:xfrm>
            </p:spPr>
            <p:txBody>
              <a:bodyPr/>
              <a:lstStyle/>
              <a:p>
                <a:pPr lvl="0"/>
                <a:r>
                  <a:rPr lang="en-US" sz="2600" dirty="0" smtClean="0"/>
                  <a:t>Each child born to a particular set of parents has a 25% probability of having blood type O.  Assume the parents had five children. </a:t>
                </a:r>
                <a:r>
                  <a:rPr lang="en-US" sz="2800" dirty="0" smtClean="0">
                    <a:solidFill>
                      <a:srgbClr val="C00000"/>
                    </a:solidFill>
                  </a:rPr>
                  <a:t>B(5</a:t>
                </a:r>
                <a:r>
                  <a:rPr lang="en-US" sz="2800" dirty="0">
                    <a:solidFill>
                      <a:srgbClr val="C00000"/>
                    </a:solidFill>
                  </a:rPr>
                  <a:t>, 0.25)</a:t>
                </a:r>
              </a:p>
              <a:p>
                <a:r>
                  <a:rPr lang="en-US" dirty="0" smtClean="0"/>
                  <a:t>What is the probability that exactly 2 children were Type O?</a:t>
                </a:r>
              </a:p>
              <a:p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    </m:t>
                    </m:r>
                  </m:oMath>
                </a14:m>
                <a:endParaRPr lang="en-US" sz="2400" b="0" i="1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=2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 =</m:t>
                    </m:r>
                    <m:d>
                      <m:dPr>
                        <m:ctrlPr>
                          <a:rPr lang="mr-IN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0.25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mr-IN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0.75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i="1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                        = 10 * 0.0625 * 0.422 = </a:t>
                </a:r>
                <a:r>
                  <a:rPr lang="is-IS" sz="2400" dirty="0">
                    <a:solidFill>
                      <a:srgbClr val="C00000"/>
                    </a:solidFill>
                  </a:rPr>
                  <a:t>0.26375</a:t>
                </a:r>
              </a:p>
              <a:p>
                <a:endParaRPr lang="en-US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591137" cy="4023360"/>
              </a:xfrm>
              <a:blipFill rotWithShape="0">
                <a:blip r:embed="rId2"/>
                <a:stretch>
                  <a:fillRect l="-1727" t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23663" y="3468383"/>
                <a:ext cx="4902817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</a:rPr>
                        <m:t>= </m:t>
                      </m:r>
                      <m:d>
                        <m:d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𝑞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C00000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663" y="3468383"/>
                <a:ext cx="4902817" cy="5666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793" y="3247494"/>
            <a:ext cx="4766160" cy="31281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52765" y="3857413"/>
            <a:ext cx="755374" cy="228496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vs continuous 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Discrete</a:t>
            </a:r>
            <a:r>
              <a:rPr lang="en-US" dirty="0" smtClean="0"/>
              <a:t> random variables can take on (map to) a finite number of values</a:t>
            </a:r>
          </a:p>
          <a:p>
            <a:endParaRPr lang="en-US" b="1" dirty="0" smtClean="0"/>
          </a:p>
          <a:p>
            <a:r>
              <a:rPr lang="en-US" b="1" dirty="0" smtClean="0"/>
              <a:t>Continuous </a:t>
            </a:r>
            <a:r>
              <a:rPr lang="en-US" dirty="0" smtClean="0"/>
              <a:t>random </a:t>
            </a:r>
            <a:r>
              <a:rPr lang="en-US" dirty="0"/>
              <a:t>variables can take on (map to) </a:t>
            </a:r>
            <a:r>
              <a:rPr lang="en-US" dirty="0" smtClean="0"/>
              <a:t>innumerable/infinite </a:t>
            </a:r>
            <a:r>
              <a:rPr lang="en-US" dirty="0"/>
              <a:t>values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430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2 or fewer</a:t>
            </a:r>
            <a:r>
              <a:rPr lang="en-US" i="1" dirty="0" smtClean="0"/>
              <a:t> </a:t>
            </a:r>
            <a:r>
              <a:rPr lang="en-US" dirty="0" smtClean="0"/>
              <a:t>children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6802" y="2926774"/>
            <a:ext cx="44331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p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it-IT" sz="2200" dirty="0" smtClean="0">
                <a:latin typeface="Monaco" charset="0"/>
                <a:ea typeface="Monaco" charset="0"/>
                <a:cs typeface="Monaco" charset="0"/>
              </a:rPr>
              <a:t>0.8964844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379" y="2664773"/>
            <a:ext cx="6939029" cy="372050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774273" y="3223883"/>
            <a:ext cx="223034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004614" y="3107357"/>
            <a:ext cx="290945" cy="3444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150086" y="3480772"/>
            <a:ext cx="1" cy="22126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613270" y="1287565"/>
            <a:ext cx="13821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</a:rPr>
              <a:t>B(5, 0.25)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2 </a:t>
            </a:r>
            <a:r>
              <a:rPr lang="en-US" dirty="0" smtClean="0"/>
              <a:t>or fewer children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25846" y="2926774"/>
            <a:ext cx="41841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0838" indent="-350838"/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0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+      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+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</a:t>
            </a:r>
          </a:p>
          <a:p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it-IT" sz="2200" dirty="0" smtClean="0">
                <a:latin typeface="Monaco" charset="0"/>
                <a:ea typeface="Monaco" charset="0"/>
                <a:cs typeface="Monaco" charset="0"/>
              </a:rPr>
              <a:t>0.8964844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13270" y="1214016"/>
            <a:ext cx="13821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</a:rPr>
              <a:t>B(5, 0.25)</a:t>
            </a:r>
          </a:p>
          <a:p>
            <a:endParaRPr lang="en-US" dirty="0"/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926774"/>
            <a:ext cx="5029200" cy="33007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57999" y="2926774"/>
            <a:ext cx="2087217" cy="321560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6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more than 2 </a:t>
            </a:r>
            <a:r>
              <a:rPr lang="en-US" dirty="0" smtClean="0"/>
              <a:t>children (</a:t>
            </a:r>
            <a:r>
              <a:rPr lang="en-US" dirty="0" err="1" smtClean="0"/>
              <a:t>ie</a:t>
            </a:r>
            <a:r>
              <a:rPr lang="en-US" dirty="0" smtClean="0"/>
              <a:t> either 3, 4, or 5)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9096" y="3145134"/>
            <a:ext cx="447860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1 - p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0.1035156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031" y="2926773"/>
            <a:ext cx="6450377" cy="34585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613270" y="1214016"/>
            <a:ext cx="13821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</a:rPr>
              <a:t>B(5, 0.25)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243391" y="2742231"/>
            <a:ext cx="2753105" cy="80580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8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more than 2 </a:t>
            </a:r>
            <a:r>
              <a:rPr lang="en-US" dirty="0" smtClean="0"/>
              <a:t>children (</a:t>
            </a:r>
            <a:r>
              <a:rPr lang="en-US" dirty="0" err="1" smtClean="0"/>
              <a:t>ie</a:t>
            </a:r>
            <a:r>
              <a:rPr lang="en-US" dirty="0" smtClean="0"/>
              <a:t> either 3, 4, or 5)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9096" y="3145134"/>
            <a:ext cx="44786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0838" indent="-350838"/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3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+      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4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+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5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0.1035156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13270" y="1214016"/>
            <a:ext cx="13821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</a:rPr>
              <a:t>B(5, 0.25)</a:t>
            </a:r>
          </a:p>
          <a:p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849315"/>
            <a:ext cx="5029200" cy="33007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943230" y="4611757"/>
            <a:ext cx="2087217" cy="125733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0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3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Expressing continuous random variables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Probability density function (PDF) </a:t>
                </a:r>
              </a:p>
              <a:p>
                <a:pPr lvl="1"/>
                <a:r>
                  <a:rPr lang="en-US" dirty="0" smtClean="0"/>
                  <a:t>Describes the values taken by a continuous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</a:t>
                </a:r>
                <a:r>
                  <a:rPr lang="en-US" i="1" dirty="0" smtClean="0">
                    <a:latin typeface="Lucida Calligraphy" charset="0"/>
                    <a:ea typeface="Lucida Calligraphy" charset="0"/>
                    <a:cs typeface="Lucida Calligraphy" charset="0"/>
                  </a:rPr>
                  <a:t>X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/>
                  <a:t>and its associated probabilities </a:t>
                </a:r>
              </a:p>
              <a:p>
                <a:pPr lvl="1"/>
                <a:r>
                  <a:rPr lang="en-US" dirty="0" smtClean="0"/>
                  <a:t>Function such that the </a:t>
                </a:r>
                <a:r>
                  <a:rPr lang="en-US" u="sng" dirty="0" smtClean="0"/>
                  <a:t>area</a:t>
                </a:r>
                <a:r>
                  <a:rPr lang="en-US" dirty="0" smtClean="0"/>
                  <a:t> under the curve between any two points a, b corresponds to the probability that the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falls between a, b</a:t>
                </a:r>
              </a:p>
              <a:p>
                <a:pPr lvl="1"/>
                <a:r>
                  <a:rPr lang="en-US" dirty="0" smtClean="0">
                    <a:latin typeface="Lucida Calligraphy" charset="0"/>
                    <a:ea typeface="Lucida Calligraphy" charset="0"/>
                    <a:cs typeface="Lucida Calligraphy" charset="0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Lucida Calligraphy" charset="0"/>
                        <a:cs typeface="Lucida Calligraphy" charset="0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 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 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= </m:t>
                    </m:r>
                    <m:nary>
                      <m:naryPr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𝑏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𝑑𝑥</m:t>
                        </m:r>
                      </m:e>
                    </m:nary>
                  </m:oMath>
                </a14:m>
                <a:endParaRPr lang="en-US" b="1" dirty="0" smtClean="0"/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11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0" b="8314"/>
          <a:stretch/>
        </p:blipFill>
        <p:spPr>
          <a:xfrm>
            <a:off x="3553257" y="2662670"/>
            <a:ext cx="6075651" cy="376702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262552" y="2162661"/>
                <a:ext cx="4341510" cy="1000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solidFill>
                            <a:schemeClr val="tx1"/>
                          </a:solidFill>
                          <a:latin typeface="Cambria Math" charset="0"/>
                          <a:ea typeface="Lucida Calligraphy" charset="0"/>
                          <a:cs typeface="Lucida Calligraphy" charset="0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Lucida Calligraphy" charset="0"/>
                              <a:cs typeface="Lucida Calligraphy" charset="0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Lucida Calligraphy" charset="0"/>
                              <a:cs typeface="Lucida Calligraphy" charset="0"/>
                              <a:sym typeface="Wingdings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Lucida Calligraphy" charset="0"/>
                              <a:cs typeface="Lucida Calligraphy" charset="0"/>
                              <a:sym typeface="Wingdings"/>
                            </a:rPr>
                            <m:t> ≤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𝑋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 ≤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𝑏</m:t>
                          </m:r>
                        </m:e>
                      </m:d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Wingdings"/>
                        </a:rPr>
                        <m:t>= </m:t>
                      </m:r>
                      <m:nary>
                        <m:naryPr>
                          <m:ctrlPr>
                            <a:rPr lang="is-I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𝑎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𝑏</m:t>
                          </m:r>
                        </m:sup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552" y="2162661"/>
                <a:ext cx="4341510" cy="10000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7121236" y="2881745"/>
            <a:ext cx="1717965" cy="2078182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399955" cy="4023360"/>
              </a:xfrm>
            </p:spPr>
            <p:txBody>
              <a:bodyPr/>
              <a:lstStyle/>
              <a:p>
                <a:r>
                  <a:rPr lang="en-US" dirty="0"/>
                  <a:t>Continuous </a:t>
                </a:r>
                <a:r>
                  <a:rPr lang="en-US" dirty="0" err="1"/>
                  <a:t>r.v.'s</a:t>
                </a:r>
                <a:r>
                  <a:rPr lang="en-US" dirty="0"/>
                  <a:t> are </a:t>
                </a:r>
                <a:r>
                  <a:rPr lang="en-US" i="1" dirty="0"/>
                  <a:t>infinitely precise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C00000"/>
                        </a:solidFill>
                        <a:latin typeface="Cambria Math" charset="0"/>
                        <a:ea typeface="Lucida Calligraphy" charset="0"/>
                        <a:cs typeface="Lucida Calligraphy" charset="0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𝑋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=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𝑥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)=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𝑃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(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𝑥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 ≤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𝑋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 ≤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=0</m:t>
                    </m:r>
                  </m:oMath>
                </a14:m>
                <a:endParaRPr lang="en-US" sz="2200" b="1" dirty="0" smtClean="0"/>
              </a:p>
              <a:p>
                <a:pPr lvl="1"/>
                <a:r>
                  <a:rPr lang="en-US" b="1" dirty="0" smtClean="0"/>
                  <a:t>Exactly unlike PMFs</a:t>
                </a:r>
                <a:endParaRPr lang="en-US" b="1" dirty="0"/>
              </a:p>
              <a:p>
                <a:r>
                  <a:rPr lang="en-US" dirty="0"/>
                  <a:t>Total area under the PDF equals 1:   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</m:t>
                        </m:r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𝑑𝑥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=1</m:t>
                        </m:r>
                      </m:e>
                    </m:nary>
                  </m:oMath>
                </a14:m>
                <a:endParaRPr lang="en-US" dirty="0">
                  <a:solidFill>
                    <a:srgbClr val="C00000"/>
                  </a:solidFill>
                  <a:ea typeface="Cambria Math" charset="0"/>
                  <a:cs typeface="Cambria Math" charset="0"/>
                  <a:sym typeface="Wingdings"/>
                </a:endParaRPr>
              </a:p>
              <a:p>
                <a:r>
                  <a:rPr lang="en-US" dirty="0"/>
                  <a:t>Probabilities aren't negative: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≥0</m:t>
                    </m:r>
                  </m:oMath>
                </a14:m>
                <a:endParaRPr lang="en-US" dirty="0">
                  <a:solidFill>
                    <a:srgbClr val="C00000"/>
                  </a:solidFill>
                  <a:ea typeface="Cambria Math" charset="0"/>
                  <a:cs typeface="Cambria Math" charset="0"/>
                  <a:sym typeface="Wingding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399955" cy="4023360"/>
              </a:xfrm>
              <a:blipFill rotWithShape="0">
                <a:blip r:embed="rId2"/>
                <a:stretch>
                  <a:fillRect l="-146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8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continuous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803776" cy="4023360"/>
          </a:xfrm>
        </p:spPr>
        <p:txBody>
          <a:bodyPr/>
          <a:lstStyle/>
          <a:p>
            <a:r>
              <a:rPr lang="en-US" b="1" dirty="0"/>
              <a:t>Cumulative distribution function </a:t>
            </a:r>
            <a:r>
              <a:rPr lang="en-US" dirty="0"/>
              <a:t>(CDF)</a:t>
            </a:r>
          </a:p>
          <a:p>
            <a:pPr lvl="1"/>
            <a:r>
              <a:rPr lang="en-US" dirty="0"/>
              <a:t>Function defined, for a specific value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/>
              <a:t> </a:t>
            </a:r>
            <a:r>
              <a:rPr lang="en-US" dirty="0"/>
              <a:t>of a </a:t>
            </a:r>
            <a:r>
              <a:rPr lang="en-US" dirty="0" smtClean="0"/>
              <a:t>continuous </a:t>
            </a:r>
            <a:r>
              <a:rPr lang="en-US" dirty="0" err="1" smtClean="0"/>
              <a:t>r.v</a:t>
            </a:r>
            <a:r>
              <a:rPr lang="en-US" dirty="0"/>
              <a:t>.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/>
              <a:t>, </a:t>
            </a:r>
            <a:r>
              <a:rPr lang="en-US" dirty="0"/>
              <a:t>as </a:t>
            </a:r>
            <a:r>
              <a:rPr lang="en-US" dirty="0">
                <a:latin typeface="Lucida Calligraphy" charset="0"/>
                <a:ea typeface="Lucida Calligraphy" charset="0"/>
                <a:cs typeface="Lucida Calligraphy" charset="0"/>
              </a:rPr>
              <a:t>F(x) =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P(X ≤ x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)</a:t>
            </a:r>
          </a:p>
          <a:p>
            <a:pPr lvl="1"/>
            <a:r>
              <a:rPr lang="en-US" dirty="0" smtClean="0">
                <a:ea typeface="Lucida Calligraphy" charset="0"/>
                <a:cs typeface="Lucida Calligraphy" charset="0"/>
              </a:rPr>
              <a:t>(mostly) the same as for discrete</a:t>
            </a:r>
          </a:p>
          <a:p>
            <a:pPr lvl="1"/>
            <a:endParaRPr lang="en-US" dirty="0">
              <a:ea typeface="Lucida Calligraphy" charset="0"/>
              <a:cs typeface="Lucida Calligraphy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77" y="3550024"/>
            <a:ext cx="7315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 PDF and CDF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2"/>
          <a:stretch/>
        </p:blipFill>
        <p:spPr>
          <a:xfrm>
            <a:off x="3999339" y="1855694"/>
            <a:ext cx="3665483" cy="4346212"/>
          </a:xfrm>
        </p:spPr>
      </p:pic>
    </p:spTree>
    <p:extLst>
      <p:ext uri="{BB962C8B-B14F-4D97-AF65-F5344CB8AC3E}">
        <p14:creationId xmlns:p14="http://schemas.microsoft.com/office/powerpoint/2010/main" val="133720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Expressing discrete random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Probability mass function </a:t>
            </a:r>
            <a:r>
              <a:rPr lang="en-US" dirty="0" smtClean="0"/>
              <a:t>(PMF)</a:t>
            </a:r>
          </a:p>
          <a:p>
            <a:pPr lvl="1"/>
            <a:r>
              <a:rPr lang="en-US" dirty="0" smtClean="0"/>
              <a:t>Describes the values </a:t>
            </a:r>
            <a:r>
              <a:rPr lang="en-US" dirty="0"/>
              <a:t>taken by a discrete </a:t>
            </a:r>
            <a:r>
              <a:rPr lang="en-US" dirty="0" err="1" smtClean="0"/>
              <a:t>r.v</a:t>
            </a:r>
            <a:r>
              <a:rPr lang="en-US" dirty="0" smtClean="0"/>
              <a:t>.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/>
              <a:t>its associated probabilities </a:t>
            </a:r>
            <a:endParaRPr lang="en-US" dirty="0" smtClean="0"/>
          </a:p>
          <a:p>
            <a:pPr lvl="1"/>
            <a:r>
              <a:rPr lang="en-US" dirty="0" smtClean="0"/>
              <a:t>Function that assigns, to </a:t>
            </a:r>
            <a:r>
              <a:rPr lang="en-US" dirty="0"/>
              <a:t>any possible value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 smtClean="0"/>
              <a:t> </a:t>
            </a:r>
            <a:r>
              <a:rPr lang="en-US" dirty="0"/>
              <a:t>of a discrete </a:t>
            </a:r>
            <a:r>
              <a:rPr lang="en-US" dirty="0" err="1" smtClean="0"/>
              <a:t>r.v</a:t>
            </a:r>
            <a:r>
              <a:rPr lang="en-US" dirty="0" smtClean="0"/>
              <a:t>.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 smtClean="0"/>
              <a:t>, </a:t>
            </a:r>
            <a:r>
              <a:rPr lang="en-US" dirty="0" smtClean="0"/>
              <a:t>the </a:t>
            </a:r>
            <a:r>
              <a:rPr lang="en-US" dirty="0"/>
              <a:t>probability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P(X = x)</a:t>
            </a:r>
            <a:r>
              <a:rPr lang="en-US" dirty="0" smtClean="0"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dirty="0">
              <a:latin typeface="Lucida Calligraphy" charset="0"/>
              <a:ea typeface="Lucida Calligraphy" charset="0"/>
              <a:cs typeface="Lucida Calligraphy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870" y="3860800"/>
            <a:ext cx="4143889" cy="2446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1480" y="3587978"/>
            <a:ext cx="2692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PMF for rolling a fair die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5869094"/>
            <a:ext cx="309880" cy="328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67422" y="3995224"/>
            <a:ext cx="715107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59532" y="3857414"/>
            <a:ext cx="1224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P(X = x)</a:t>
            </a:r>
            <a:r>
              <a:rPr lang="en-US" b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07383" y="6003518"/>
            <a:ext cx="43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b="1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b="1" dirty="0">
              <a:solidFill>
                <a:srgbClr val="C00000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7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4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Jumping right in: Normal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PDF </a:t>
                </a:r>
                <a:r>
                  <a:rPr lang="en-US" dirty="0"/>
                  <a:t>(probability distribution) for a </a:t>
                </a:r>
                <a:r>
                  <a:rPr lang="en-US" dirty="0" smtClean="0"/>
                  <a:t>normally-distributed random </a:t>
                </a:r>
                <a:r>
                  <a:rPr lang="en-US" dirty="0"/>
                  <a:t>variable</a:t>
                </a:r>
                <a:r>
                  <a:rPr lang="en-US" dirty="0" smtClean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𝑒𝑥𝑝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−(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We write normally distributed </a:t>
                </a:r>
                <a:r>
                  <a:rPr lang="en-US" dirty="0" err="1" smtClean="0"/>
                  <a:t>r.v.'s</a:t>
                </a:r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 r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28263" y="2812473"/>
            <a:ext cx="41397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It's gross, everyone knows it, and you will be neither plugging nor chugging with this equation</a:t>
            </a:r>
            <a:endParaRPr 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5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of normal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Example</a:t>
                </a:r>
                <a:r>
                  <a:rPr lang="en-US" dirty="0" smtClean="0"/>
                  <a:t>, let's say women's heights (cm) are normally distributed according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(165, 64)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rgbClr val="C00000"/>
                    </a:solidFill>
                  </a:rPr>
                  <a:t>Pop quiz: what is the standard deviation of this distribution?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smtClean="0"/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10" y="3352800"/>
            <a:ext cx="4440739" cy="300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6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weighs 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25"/>
          <a:stretch/>
        </p:blipFill>
        <p:spPr>
          <a:xfrm>
            <a:off x="1097280" y="2007826"/>
            <a:ext cx="5123329" cy="3787022"/>
          </a:xfrm>
        </p:spPr>
      </p:pic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37"/>
          <a:stretch/>
        </p:blipFill>
        <p:spPr>
          <a:xfrm>
            <a:off x="6373905" y="2397829"/>
            <a:ext cx="4908177" cy="338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4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"interesting" hack: 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37" y="3678766"/>
            <a:ext cx="3958646" cy="2676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317077" y="3857414"/>
                <a:ext cx="167720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(165, 64)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077" y="3857414"/>
                <a:ext cx="1677206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2401108"/>
            <a:ext cx="9113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plot.range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c(165 - 32, 165 + 32))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plot.range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(x=x))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stat_function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(fun = 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dnorm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args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list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=164, 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=8</a:t>
            </a:r>
            <a:r>
              <a:rPr lang="mr-IN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))</a:t>
            </a:r>
            <a:endParaRPr lang="en-US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40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CDF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0587" y="2057841"/>
            <a:ext cx="11662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data.cdf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rnorm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(10000, 164, 8))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data.cdf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(x=x)) + </a:t>
            </a:r>
            <a:r>
              <a:rPr lang="en-US" sz="22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stat_ecdf</a:t>
            </a:r>
            <a:r>
              <a:rPr lang="en-US" sz="22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200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9" y="3185457"/>
            <a:ext cx="5290073" cy="306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and variance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Any guesses?</a:t>
                </a:r>
              </a:p>
              <a:p>
                <a:endParaRPr lang="en-US" dirty="0"/>
              </a:p>
              <a:p>
                <a:r>
                  <a:rPr lang="en-US" dirty="0" smtClean="0"/>
                  <a:t>It's in the definition: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15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questions one can ask:</a:t>
            </a:r>
          </a:p>
          <a:p>
            <a:pPr lvl="1"/>
            <a:r>
              <a:rPr lang="en-US" dirty="0" smtClean="0"/>
              <a:t>What is the probability that a randomly-chosen woman is taller than 158 cm?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between 163—170 cm tall?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shorter than 167 cm?</a:t>
            </a:r>
          </a:p>
          <a:p>
            <a:pPr lvl="1"/>
            <a:r>
              <a:rPr lang="en-US" dirty="0"/>
              <a:t>What is the probability that a randomly-chosen </a:t>
            </a:r>
            <a:r>
              <a:rPr lang="en-US" dirty="0" smtClean="0"/>
              <a:t>woman is 168 cm tall?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Working with the normal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3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questions one can ask:</a:t>
            </a:r>
          </a:p>
          <a:p>
            <a:pPr lvl="1"/>
            <a:r>
              <a:rPr lang="en-US" dirty="0" smtClean="0"/>
              <a:t>What is the probability that a randomly-chosen woman is taller than 158 cm?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between 163—170 cm tall?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shorter than 167 cm?</a:t>
            </a:r>
          </a:p>
          <a:p>
            <a:pPr lvl="1"/>
            <a:r>
              <a:rPr lang="en-US" strike="sngStrike" dirty="0"/>
              <a:t>What is the probability that a randomly-chosen </a:t>
            </a:r>
            <a:r>
              <a:rPr lang="en-US" strike="sngStrike" dirty="0" smtClean="0"/>
              <a:t>woman is 168 cm tall?</a:t>
            </a:r>
            <a:endParaRPr lang="en-US" strike="sngStrik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Working with the normal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41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normal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Symmetric around the mean</a:t>
            </a:r>
          </a:p>
          <a:p>
            <a:r>
              <a:rPr lang="en-US" dirty="0" smtClean="0"/>
              <a:t>Mean = median = mode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096" y="2048289"/>
            <a:ext cx="5715000" cy="41529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6126480" y="4297017"/>
            <a:ext cx="2282024" cy="54665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126480" y="4297017"/>
            <a:ext cx="3715246" cy="5291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93258" y="3833219"/>
            <a:ext cx="22462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0070C0"/>
                </a:solidFill>
              </a:rPr>
              <a:t>Inflection points</a:t>
            </a:r>
            <a:endParaRPr lang="en-US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97279" y="286603"/>
                <a:ext cx="10952825" cy="1450757"/>
              </a:xfrm>
            </p:spPr>
            <p:txBody>
              <a:bodyPr/>
              <a:lstStyle/>
              <a:p>
                <a:r>
                  <a:rPr lang="en-US" dirty="0" smtClean="0"/>
                  <a:t>Introducing the </a:t>
                </a:r>
                <a:r>
                  <a:rPr lang="en-US" b="1" dirty="0" smtClean="0"/>
                  <a:t>standard normal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sz="4200" i="1">
                        <a:latin typeface="Cambria Math" charset="0"/>
                      </a:rPr>
                      <m:t>𝑋</m:t>
                    </m:r>
                    <m:r>
                      <a:rPr lang="en-US" sz="4200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4200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sz="4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79" y="286603"/>
                <a:ext cx="10952825" cy="1450757"/>
              </a:xfrm>
              <a:blipFill rotWithShape="0">
                <a:blip r:embed="rId3"/>
                <a:stretch>
                  <a:fillRect l="-2504" b="-23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49" y="2067935"/>
            <a:ext cx="6023378" cy="4165360"/>
          </a:xfrm>
        </p:spPr>
      </p:pic>
      <p:cxnSp>
        <p:nvCxnSpPr>
          <p:cNvPr id="8" name="Straight Connector 7"/>
          <p:cNvCxnSpPr/>
          <p:nvPr/>
        </p:nvCxnSpPr>
        <p:spPr>
          <a:xfrm flipV="1">
            <a:off x="6026727" y="1970951"/>
            <a:ext cx="0" cy="374903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26727" y="1834344"/>
            <a:ext cx="1745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𝜇 = 0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39346" y="3599248"/>
            <a:ext cx="1233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accent1"/>
                </a:solidFill>
              </a:rPr>
              <a:t>σ</a:t>
            </a:r>
            <a:r>
              <a:rPr lang="en-US" sz="2000" b="1" dirty="0" smtClean="0">
                <a:solidFill>
                  <a:schemeClr val="accent1"/>
                </a:solidFill>
              </a:rPr>
              <a:t> = 1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045965" y="3937043"/>
            <a:ext cx="457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515819" y="3937043"/>
            <a:ext cx="0" cy="1782947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>
            <a:off x="5558025" y="3937043"/>
            <a:ext cx="457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45370" y="3937043"/>
            <a:ext cx="0" cy="1782947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386418" y="5665476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</a:t>
            </a:r>
            <a:r>
              <a:rPr lang="en-US" smtClean="0"/>
              <a:t>are </a:t>
            </a:r>
            <a:r>
              <a:rPr lang="en-US" b="1" smtClean="0"/>
              <a:t>Z-scores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8616265" y="5873538"/>
            <a:ext cx="76809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24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PMF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PMF is simply a fancier term for a discrete probability distribution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48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Standard Normal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822"/>
          <a:stretch/>
        </p:blipFill>
        <p:spPr>
          <a:xfrm>
            <a:off x="2246244" y="1737360"/>
            <a:ext cx="7243265" cy="464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1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PDF and CDF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2338181"/>
            <a:ext cx="6249472" cy="3764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484" y="2763078"/>
            <a:ext cx="5487921" cy="33395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0893" y="2247224"/>
            <a:ext cx="5764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If the shaded grey area = 0.977, what is x?</a:t>
            </a:r>
            <a:endParaRPr 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66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Standard Normal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Due to symmetry, P(X ≤ -x) = 1 - P(X </a:t>
            </a:r>
            <a:r>
              <a:rPr lang="en-US" dirty="0"/>
              <a:t>≤</a:t>
            </a:r>
            <a:r>
              <a:rPr lang="en-US" dirty="0" smtClean="0"/>
              <a:t> x)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370" y="2521225"/>
            <a:ext cx="5597663" cy="383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0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79387" y="192593"/>
                <a:ext cx="10412233" cy="1450757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 smtClean="0"/>
                  <a:t>For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charset="0"/>
                      </a:rPr>
                      <m:t>𝑋</m:t>
                    </m:r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sz="4000" dirty="0"/>
                  <a:t>, what is the probability P(X ≤ 0.47)?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9387" y="192593"/>
                <a:ext cx="10412233" cy="1450757"/>
              </a:xfrm>
              <a:blipFill rotWithShape="0">
                <a:blip r:embed="rId3"/>
                <a:stretch>
                  <a:fillRect l="-2049" r="-1522" b="-18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50" y="1877929"/>
            <a:ext cx="6316870" cy="43683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9387" y="3092592"/>
            <a:ext cx="4379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 CDF: P(X &lt;= 0.47)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(0.47)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 0.6808225</a:t>
            </a:r>
          </a:p>
          <a:p>
            <a:endParaRPr lang="is-IS" dirty="0" smtClean="0"/>
          </a:p>
          <a:p>
            <a:endParaRPr lang="is-IS" dirty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6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 functions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3926038"/>
              </p:ext>
            </p:extLst>
          </p:nvPr>
        </p:nvGraphicFramePr>
        <p:xfrm>
          <a:off x="225869" y="2618350"/>
          <a:ext cx="5144494" cy="2695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681"/>
                <a:gridCol w="3397813"/>
              </a:tblGrid>
              <a:tr h="358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Normal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function 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Meaning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7019"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accent6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dnorm</a:t>
                      </a:r>
                      <a:r>
                        <a:rPr lang="en-US" sz="1800" kern="1200" dirty="0" smtClean="0">
                          <a:solidFill>
                            <a:schemeClr val="accent6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(x)</a:t>
                      </a:r>
                      <a:endParaRPr lang="en-US" sz="1800" kern="1200" dirty="0">
                        <a:solidFill>
                          <a:schemeClr val="accent6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accent6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Density</a:t>
                      </a:r>
                      <a:r>
                        <a:rPr lang="en-US" sz="1800" b="0" baseline="0" dirty="0" smtClean="0">
                          <a:solidFill>
                            <a:schemeClr val="accent6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at X=x</a:t>
                      </a:r>
                      <a:endParaRPr lang="en-US" sz="1800" b="0" dirty="0">
                        <a:solidFill>
                          <a:schemeClr val="accent6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8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rgbClr val="7030A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rgbClr val="7030A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7030A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P(X &lt;=</a:t>
                      </a:r>
                      <a:r>
                        <a:rPr lang="en-US" sz="1800" b="0" baseline="0" dirty="0" smtClean="0">
                          <a:solidFill>
                            <a:srgbClr val="7030A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x)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7019"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rnorm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(n)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Generate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n random draws from N(0,1)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69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qnorm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(p)</a:t>
                      </a:r>
                    </a:p>
                    <a:p>
                      <a:endParaRPr lang="en-US" sz="18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Obtain x from given CDF area: </a:t>
                      </a:r>
                    </a:p>
                    <a:p>
                      <a:r>
                        <a:rPr lang="en-US" sz="1400" b="0" dirty="0" err="1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qnorm</a:t>
                      </a:r>
                      <a:r>
                        <a:rPr lang="en-US" sz="1400" b="0" dirty="0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(0.6808225)</a:t>
                      </a:r>
                      <a:r>
                        <a:rPr lang="en-US" sz="1400" b="0" baseline="0" dirty="0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= 0.47</a:t>
                      </a:r>
                      <a:endParaRPr lang="en-US" sz="1400" b="0" dirty="0">
                        <a:solidFill>
                          <a:srgbClr val="FF0000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7" y="1737360"/>
            <a:ext cx="6659218" cy="460506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041374" y="3746627"/>
            <a:ext cx="5148469" cy="1242816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58209" y="2229151"/>
            <a:ext cx="2286000" cy="973436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645426" y="2186609"/>
            <a:ext cx="3346682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01209" y="4989443"/>
            <a:ext cx="4389003" cy="12055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090212" y="6051176"/>
            <a:ext cx="578223" cy="349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</a:t>
                </a:r>
                <a:r>
                  <a:rPr lang="en-US" dirty="0" smtClean="0"/>
                  <a:t>P(-1.32 </a:t>
                </a:r>
                <a:r>
                  <a:rPr lang="en-US" dirty="0"/>
                  <a:t>≤ </a:t>
                </a:r>
                <a:r>
                  <a:rPr lang="en-US" dirty="0" smtClean="0"/>
                  <a:t>x </a:t>
                </a:r>
                <a:r>
                  <a:rPr lang="en-US" dirty="0"/>
                  <a:t>≤ </a:t>
                </a:r>
                <a:r>
                  <a:rPr lang="en-US" dirty="0" smtClean="0"/>
                  <a:t>0.47)?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33" y="1971195"/>
            <a:ext cx="6089294" cy="4210943"/>
          </a:xfrm>
        </p:spPr>
      </p:pic>
    </p:spTree>
    <p:extLst>
      <p:ext uri="{BB962C8B-B14F-4D97-AF65-F5344CB8AC3E}">
        <p14:creationId xmlns:p14="http://schemas.microsoft.com/office/powerpoint/2010/main" val="4418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</a:t>
                </a:r>
                <a:r>
                  <a:rPr lang="en-US" dirty="0" smtClean="0"/>
                  <a:t>P(-1.32 </a:t>
                </a:r>
                <a:r>
                  <a:rPr lang="en-US" dirty="0"/>
                  <a:t>≤ </a:t>
                </a:r>
                <a:r>
                  <a:rPr lang="en-US" dirty="0" smtClean="0"/>
                  <a:t>x </a:t>
                </a:r>
                <a:r>
                  <a:rPr lang="en-US" dirty="0"/>
                  <a:t>≤ </a:t>
                </a:r>
                <a:r>
                  <a:rPr lang="en-US" dirty="0" smtClean="0"/>
                  <a:t>0.47)?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16101"/>
            <a:ext cx="3518452" cy="2433123"/>
          </a:xfrm>
        </p:spPr>
      </p:pic>
      <p:sp>
        <p:nvSpPr>
          <p:cNvPr id="5" name="TextBox 4"/>
          <p:cNvSpPr txBox="1"/>
          <p:nvPr/>
        </p:nvSpPr>
        <p:spPr>
          <a:xfrm>
            <a:off x="4371442" y="5049224"/>
            <a:ext cx="43796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 P(X &lt;= 0.47)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(0.47)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 0.6808225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331" y="2616101"/>
            <a:ext cx="3522895" cy="2436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42" y="2616101"/>
            <a:ext cx="3518453" cy="24331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60026" y="3200400"/>
            <a:ext cx="569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=</a:t>
            </a:r>
            <a:endParaRPr 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927876" y="3200399"/>
            <a:ext cx="569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-</a:t>
            </a:r>
            <a:endParaRPr lang="en-US" sz="4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742884" y="5049224"/>
            <a:ext cx="437962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 P(X &lt;= -1.32)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(-1.32)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</a:t>
            </a:r>
            <a:r>
              <a:rPr lang="hr-HR" sz="2200" dirty="0">
                <a:latin typeface="Monaco" charset="0"/>
                <a:ea typeface="Monaco" charset="0"/>
                <a:cs typeface="Monaco" charset="0"/>
              </a:rPr>
              <a:t>0.09341751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6278" y="5292997"/>
            <a:ext cx="190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0.587405</a:t>
            </a:r>
            <a:endParaRPr lang="fi-FI" sz="2400" dirty="0">
              <a:solidFill>
                <a:srgbClr val="C00000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43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P(-1≤ </a:t>
                </a:r>
                <a:r>
                  <a:rPr lang="en-US" dirty="0" smtClean="0"/>
                  <a:t>x </a:t>
                </a:r>
                <a:r>
                  <a:rPr lang="en-US" dirty="0"/>
                  <a:t>≤ 1)?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AKA probability of being within 1 standard deviation of mean? 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~0.68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4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</a:t>
                </a:r>
                <a:r>
                  <a:rPr lang="en-US" dirty="0" smtClean="0"/>
                  <a:t>P(x </a:t>
                </a:r>
                <a:r>
                  <a:rPr lang="en-US" dirty="0"/>
                  <a:t>≥</a:t>
                </a:r>
                <a:r>
                  <a:rPr lang="en-US" dirty="0" smtClean="0"/>
                  <a:t> 2.14)?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97280" y="2206632"/>
            <a:ext cx="43796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## Two approaches: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(2.14)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</a:t>
            </a:r>
            <a:r>
              <a:rPr lang="nb-NO" sz="2200" dirty="0" smtClean="0">
                <a:latin typeface="Monaco" charset="0"/>
                <a:ea typeface="Monaco" charset="0"/>
                <a:cs typeface="Monaco" charset="0"/>
              </a:rPr>
              <a:t>0.01617738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(-2.14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is-IS" sz="2200" dirty="0">
                <a:latin typeface="Monaco" charset="0"/>
                <a:ea typeface="Monaco" charset="0"/>
                <a:cs typeface="Monaco" charset="0"/>
              </a:rPr>
              <a:t>   [1] 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0.01617738</a:t>
            </a:r>
          </a:p>
          <a:p>
            <a:endParaRPr lang="nb-NO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03" y="1932840"/>
            <a:ext cx="5817118" cy="4022725"/>
          </a:xfrm>
        </p:spPr>
      </p:pic>
    </p:spTree>
    <p:extLst>
      <p:ext uri="{BB962C8B-B14F-4D97-AF65-F5344CB8AC3E}">
        <p14:creationId xmlns:p14="http://schemas.microsoft.com/office/powerpoint/2010/main" val="214050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the top 8% of the distribution falls above what number?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635" y="2017808"/>
            <a:ext cx="6299200" cy="43561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9691691" y="5049078"/>
            <a:ext cx="377687" cy="3975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41996" y="4693365"/>
            <a:ext cx="1907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/>
              <a:t>Area=0.08</a:t>
            </a:r>
          </a:p>
          <a:p>
            <a:endParaRPr lang="en-US" sz="2200" b="1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9439835" y="4928055"/>
            <a:ext cx="1169" cy="893943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61214" y="5982782"/>
            <a:ext cx="719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???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01386" y="2863864"/>
            <a:ext cx="437962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(1 - 0.08)</a:t>
            </a:r>
            <a:endParaRPr lang="nb-NO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is-IS" sz="2200" dirty="0">
                <a:latin typeface="Monaco" charset="0"/>
                <a:ea typeface="Monaco" charset="0"/>
                <a:cs typeface="Monaco" charset="0"/>
              </a:rPr>
              <a:t>[1] 1.405072</a:t>
            </a:r>
          </a:p>
          <a:p>
            <a:endParaRPr lang="nb-NO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2200" dirty="0" smtClean="0">
                <a:latin typeface="Monaco" charset="0"/>
                <a:ea typeface="Monaco" charset="0"/>
                <a:cs typeface="Monaco" charset="0"/>
              </a:rPr>
              <a:t>&gt; -1 * </a:t>
            </a:r>
            <a:r>
              <a:rPr lang="nb-NO" sz="2200" dirty="0" err="1" smtClean="0">
                <a:latin typeface="Monaco" charset="0"/>
                <a:ea typeface="Monaco" charset="0"/>
                <a:cs typeface="Monaco" charset="0"/>
              </a:rPr>
              <a:t>qnorm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2200" dirty="0" smtClean="0">
                <a:latin typeface="Monaco" charset="0"/>
                <a:ea typeface="Monaco" charset="0"/>
                <a:cs typeface="Monaco" charset="0"/>
              </a:rPr>
              <a:t>0.08)</a:t>
            </a:r>
          </a:p>
          <a:p>
            <a:r>
              <a:rPr lang="pt-BR" sz="2200" dirty="0" smtClean="0">
                <a:latin typeface="Monaco" charset="0"/>
                <a:ea typeface="Monaco" charset="0"/>
                <a:cs typeface="Monaco" charset="0"/>
              </a:rPr>
              <a:t>   [</a:t>
            </a:r>
            <a:r>
              <a:rPr lang="pt-BR" sz="2200" dirty="0">
                <a:latin typeface="Monaco" charset="0"/>
                <a:ea typeface="Monaco" charset="0"/>
                <a:cs typeface="Monaco" charset="0"/>
              </a:rPr>
              <a:t>1] 1.405072</a:t>
            </a:r>
          </a:p>
          <a:p>
            <a:pPr marL="342900" indent="-342900">
              <a:buFont typeface="Wingdings" charset="2"/>
              <a:buChar char="Ø"/>
            </a:pPr>
            <a:endParaRPr lang="nb-NO" sz="22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9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discrete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495452" cy="4023360"/>
          </a:xfrm>
        </p:spPr>
        <p:txBody>
          <a:bodyPr/>
          <a:lstStyle/>
          <a:p>
            <a:r>
              <a:rPr lang="en-US" b="1" dirty="0" smtClean="0"/>
              <a:t>Cumulative distribution </a:t>
            </a:r>
            <a:r>
              <a:rPr lang="en-US" b="1" dirty="0"/>
              <a:t>function </a:t>
            </a:r>
            <a:r>
              <a:rPr lang="en-US" dirty="0" smtClean="0"/>
              <a:t>(CDF)</a:t>
            </a:r>
          </a:p>
          <a:p>
            <a:pPr lvl="1"/>
            <a:r>
              <a:rPr lang="en-US" dirty="0" smtClean="0"/>
              <a:t>Function defined, for a specific value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 smtClean="0"/>
              <a:t> </a:t>
            </a:r>
            <a:r>
              <a:rPr lang="en-US" dirty="0"/>
              <a:t>of a discrete </a:t>
            </a:r>
            <a:r>
              <a:rPr lang="en-US" dirty="0" err="1"/>
              <a:t>r.v</a:t>
            </a:r>
            <a:r>
              <a:rPr lang="en-US" dirty="0"/>
              <a:t>.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/>
              <a:t>, </a:t>
            </a:r>
            <a:r>
              <a:rPr lang="en-US" dirty="0" smtClean="0"/>
              <a:t>as </a:t>
            </a:r>
            <a:r>
              <a:rPr lang="en-US" dirty="0" smtClean="0">
                <a:latin typeface="Lucida Calligraphy" charset="0"/>
                <a:ea typeface="Lucida Calligraphy" charset="0"/>
                <a:cs typeface="Lucida Calligraphy" charset="0"/>
              </a:rPr>
              <a:t>F(x) =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P(X ≤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x)</a:t>
            </a:r>
            <a:r>
              <a:rPr lang="en-US" dirty="0"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80" y="3193749"/>
            <a:ext cx="4153486" cy="3227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0465" y="3003249"/>
            <a:ext cx="2692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1"/>
                </a:solidFill>
              </a:rPr>
              <a:t>CDF for </a:t>
            </a:r>
            <a:r>
              <a:rPr lang="en-US" b="1" dirty="0" smtClean="0">
                <a:solidFill>
                  <a:schemeClr val="accent1"/>
                </a:solidFill>
              </a:rPr>
              <a:t>rolling a fair die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24288" y="5477284"/>
            <a:ext cx="1148674" cy="447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363127" y="4223878"/>
            <a:ext cx="2720878" cy="464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35582" y="5270158"/>
            <a:ext cx="12246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P(X 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≤ </a:t>
            </a:r>
            <a:r>
              <a:rPr lang="en-US" sz="2000" i="1" dirty="0" smtClean="0">
                <a:solidFill>
                  <a:srgbClr val="C00000"/>
                </a:solidFill>
                <a:ea typeface="Lucida Calligraphy" charset="0"/>
                <a:cs typeface="Lucida Calligraphy" charset="0"/>
              </a:rPr>
              <a:t>1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)</a:t>
            </a:r>
            <a:r>
              <a:rPr lang="en-US" b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b="1" dirty="0">
              <a:solidFill>
                <a:srgbClr val="C00000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13388" y="4041088"/>
            <a:ext cx="12246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P(X 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≤ </a:t>
            </a:r>
            <a:r>
              <a:rPr lang="en-US" sz="2000" i="1" dirty="0">
                <a:solidFill>
                  <a:srgbClr val="C00000"/>
                </a:solidFill>
                <a:ea typeface="Lucida Calligraphy" charset="0"/>
                <a:cs typeface="Lucida Calligraphy" charset="0"/>
              </a:rPr>
              <a:t>4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)</a:t>
            </a:r>
            <a:r>
              <a:rPr lang="en-US" b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b="1" dirty="0">
              <a:solidFill>
                <a:srgbClr val="C00000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8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consideration of z-scores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7668" b="9788"/>
          <a:stretch/>
        </p:blipFill>
        <p:spPr>
          <a:xfrm>
            <a:off x="163002" y="2087218"/>
            <a:ext cx="5435105" cy="3466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542" t="28501" r="50685" b="56576"/>
          <a:stretch/>
        </p:blipFill>
        <p:spPr>
          <a:xfrm>
            <a:off x="4870175" y="4432852"/>
            <a:ext cx="7242313" cy="1785493"/>
          </a:xfrm>
          <a:prstGeom prst="rect">
            <a:avLst/>
          </a:prstGeom>
          <a:ln w="50800">
            <a:solidFill>
              <a:srgbClr val="C00000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18052" y="2981739"/>
            <a:ext cx="2562502" cy="4572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Re-scaling to standard normal to compare 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charset="0"/>
                      </a:rPr>
                      <m:t>𝑍</m:t>
                    </m:r>
                    <m:r>
                      <a:rPr lang="en-US" sz="44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4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4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endParaRPr lang="en-US" sz="4400" dirty="0" smtClean="0"/>
              </a:p>
              <a:p>
                <a:pPr lvl="1"/>
                <a:r>
                  <a:rPr lang="en-US" sz="3600" dirty="0" smtClean="0"/>
                  <a:t>x = distribution value of interest ("raw score")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3600" dirty="0" smtClean="0"/>
                  <a:t>, </a:t>
                </a:r>
                <a14:m>
                  <m:oMath xmlns:m="http://schemas.openxmlformats.org/officeDocument/2006/math">
                    <m:r>
                      <a:rPr lang="mr-I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sz="3600" dirty="0" smtClean="0"/>
                  <a:t> = </a:t>
                </a:r>
                <a:r>
                  <a:rPr lang="en-US" sz="3600" dirty="0" err="1" smtClean="0"/>
                  <a:t>r.v</a:t>
                </a:r>
                <a:r>
                  <a:rPr lang="en-US" sz="3600" dirty="0" smtClean="0"/>
                  <a:t>./population mean, standard deviation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07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 smtClean="0"/>
                  <a:t>Example: Weight for a population of rabbits follows a normal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(2.6,  1.1)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64" b="-20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r>
                  <a:rPr lang="en-US" dirty="0" smtClean="0"/>
                  <a:t>What is the Z-score for a 3 pound rabbit?</a:t>
                </a:r>
              </a:p>
              <a:p>
                <a:pPr marL="917575" indent="-77788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𝑍</m:t>
                    </m:r>
                    <m:r>
                      <a:rPr lang="en-US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2.6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1.1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= </a:t>
                </a:r>
                <a:r>
                  <a:rPr lang="en-US" b="1" dirty="0" smtClean="0"/>
                  <a:t>0.381</a:t>
                </a:r>
              </a:p>
              <a:p>
                <a:pPr marL="115888" indent="-77788"/>
                <a:r>
                  <a:rPr lang="en-US" dirty="0"/>
                  <a:t>What is </a:t>
                </a:r>
                <a:r>
                  <a:rPr lang="en-US" dirty="0" smtClean="0"/>
                  <a:t>probability a rabbit weighs less than 3 pounds?</a:t>
                </a:r>
              </a:p>
              <a:p>
                <a:pPr marL="115888" indent="-77788"/>
                <a:endParaRPr lang="en-US" dirty="0"/>
              </a:p>
              <a:p>
                <a:pPr marL="917575" indent="-77788"/>
                <a:endParaRPr lang="en-US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769165" y="4711148"/>
            <a:ext cx="35830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(0.381) = 0.648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53808" y="3380336"/>
            <a:ext cx="478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Does is make sense that this number is positive?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9165" y="5438207"/>
            <a:ext cx="56220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(3, 2.6,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(1.1)) = 0.648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32034" y="5468984"/>
            <a:ext cx="419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THE FUTURE IS NOW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1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distributions functions,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functions assume standard normal. Provide additional arguments for other </a:t>
            </a:r>
            <a:r>
              <a:rPr lang="en-US" dirty="0" err="1" smtClean="0"/>
              <a:t>normals</a:t>
            </a:r>
            <a:r>
              <a:rPr lang="en-US" dirty="0" smtClean="0"/>
              <a:t>: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7102602"/>
              </p:ext>
            </p:extLst>
          </p:nvPr>
        </p:nvGraphicFramePr>
        <p:xfrm>
          <a:off x="1917550" y="3539247"/>
          <a:ext cx="879975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1238"/>
                <a:gridCol w="4948517"/>
              </a:tblGrid>
              <a:tr h="35830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Standard normal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Any normal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8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(q) =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 0, 1)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 mean,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sd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98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Z-scores are most useful for comparing different 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 smtClean="0">
                    <a:solidFill>
                      <a:srgbClr val="C00000"/>
                    </a:solidFill>
                  </a:rPr>
                  <a:t>Weight for rabbit pop A is distributed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(2.6,  1.1)</m:t>
                    </m:r>
                  </m:oMath>
                </a14:m>
                <a:endParaRPr lang="en-US" sz="2800" dirty="0" smtClean="0">
                  <a:solidFill>
                    <a:srgbClr val="C00000"/>
                  </a:solidFill>
                </a:endParaRPr>
              </a:p>
              <a:p>
                <a:r>
                  <a:rPr lang="en-US" sz="2800" dirty="0" smtClean="0">
                    <a:solidFill>
                      <a:srgbClr val="0432FF"/>
                    </a:solidFill>
                  </a:rPr>
                  <a:t>Weight for rabbit pop B is distributed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2800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(2.9,  0.17)</m:t>
                    </m:r>
                  </m:oMath>
                </a14:m>
                <a:endParaRPr lang="en-US" sz="2800" dirty="0">
                  <a:solidFill>
                    <a:srgbClr val="0432FF"/>
                  </a:solidFill>
                </a:endParaRPr>
              </a:p>
              <a:p>
                <a:r>
                  <a:rPr lang="en-US" sz="2800" dirty="0" smtClean="0"/>
                  <a:t>Which of these two rabbits is bigger? </a:t>
                </a:r>
                <a:r>
                  <a:rPr lang="en-US" sz="2800" dirty="0" smtClean="0">
                    <a:solidFill>
                      <a:srgbClr val="C00000"/>
                    </a:solidFill>
                  </a:rPr>
                  <a:t>Pop A rabbit weighting 2.95 </a:t>
                </a:r>
                <a:r>
                  <a:rPr lang="en-US" sz="2800" dirty="0" err="1" smtClean="0">
                    <a:solidFill>
                      <a:srgbClr val="C00000"/>
                    </a:solidFill>
                  </a:rPr>
                  <a:t>lbs</a:t>
                </a:r>
                <a:r>
                  <a:rPr lang="en-US" sz="2800" dirty="0" smtClean="0"/>
                  <a:t>, or </a:t>
                </a:r>
                <a:r>
                  <a:rPr lang="en-US" sz="2800" dirty="0" smtClean="0">
                    <a:solidFill>
                      <a:srgbClr val="0432FF"/>
                    </a:solidFill>
                  </a:rPr>
                  <a:t>pop B rabbit weighing 3.1 </a:t>
                </a:r>
                <a:r>
                  <a:rPr lang="en-US" sz="2800" dirty="0" err="1" smtClean="0">
                    <a:solidFill>
                      <a:srgbClr val="0432FF"/>
                    </a:solidFill>
                  </a:rPr>
                  <a:t>lbs</a:t>
                </a:r>
                <a:r>
                  <a:rPr lang="en-US" sz="2800" dirty="0" smtClean="0"/>
                  <a:t>?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Population A: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 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𝑍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2.95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2.6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1.1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=0.334</m:t>
                    </m:r>
                  </m:oMath>
                </a14:m>
                <a:endParaRPr lang="en-US" dirty="0" smtClean="0">
                  <a:solidFill>
                    <a:srgbClr val="0432FF"/>
                  </a:solidFill>
                </a:endParaRPr>
              </a:p>
              <a:p>
                <a:r>
                  <a:rPr lang="en-US" dirty="0" smtClean="0">
                    <a:solidFill>
                      <a:srgbClr val="0432FF"/>
                    </a:solidFill>
                  </a:rPr>
                  <a:t>Population B</a:t>
                </a:r>
                <a:r>
                  <a:rPr lang="en-US" dirty="0">
                    <a:solidFill>
                      <a:srgbClr val="0432FF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432FF"/>
                        </a:solidFill>
                        <a:latin typeface="Cambria Math" charset="0"/>
                      </a:rPr>
                      <m:t>  </m:t>
                    </m:r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</a:rPr>
                      <m:t>𝑍</m:t>
                    </m:r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i="1">
                            <a:solidFill>
                              <a:srgbClr val="0432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3.1</m:t>
                        </m:r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2.9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0.17</m:t>
                            </m:r>
                          </m:e>
                        </m:rad>
                      </m:den>
                    </m:f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0.485</m:t>
                    </m:r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515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89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1287461" cy="402336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The height of European men is distributed as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 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53.3</m:t>
                        </m:r>
                      </m:e>
                    </m:d>
                  </m:oMath>
                </a14:m>
                <a:endParaRPr lang="en-US" sz="2800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The height of European 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women is </a:t>
                </a:r>
                <a:r>
                  <a:rPr lang="en-US" sz="2800" dirty="0">
                    <a:solidFill>
                      <a:schemeClr val="tx1"/>
                    </a:solidFill>
                  </a:rPr>
                  <a:t>distributed as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What proportion of men is shorter than 150 cm, aka P(man &lt; 150)?</a:t>
                </a:r>
              </a:p>
              <a:p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1287461" cy="4023360"/>
              </a:xfrm>
              <a:blipFill rotWithShape="0">
                <a:blip r:embed="rId3"/>
                <a:stretch>
                  <a:fillRect l="-1080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73306" y="4195482"/>
                <a:ext cx="3482788" cy="258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150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175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53.3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-3.424</a:t>
                </a:r>
              </a:p>
              <a:p>
                <a:endParaRPr lang="en-US" sz="2000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sz="1600" dirty="0" err="1" smtClean="0">
                    <a:latin typeface="Monaco" charset="0"/>
                    <a:ea typeface="Monaco" charset="0"/>
                    <a:cs typeface="Monaco" charset="0"/>
                  </a:rPr>
                  <a:t>pnorm</a:t>
                </a:r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(-3.424)</a:t>
                </a:r>
              </a:p>
              <a:p>
                <a:r>
                  <a:rPr lang="pt-BR" sz="1600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pt-BR" sz="1600" dirty="0" smtClean="0">
                    <a:latin typeface="Monaco" charset="0"/>
                    <a:ea typeface="Monaco" charset="0"/>
                    <a:cs typeface="Monaco" charset="0"/>
                  </a:rPr>
                  <a:t>0.0003085331</a:t>
                </a:r>
                <a:endParaRPr lang="pt-BR" sz="1600" dirty="0">
                  <a:latin typeface="Monaco" charset="0"/>
                  <a:ea typeface="Monaco" charset="0"/>
                  <a:cs typeface="Monaco" charset="0"/>
                </a:endParaRPr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306" y="4195482"/>
                <a:ext cx="3482788" cy="2580835"/>
              </a:xfrm>
              <a:prstGeom prst="rect">
                <a:avLst/>
              </a:prstGeom>
              <a:blipFill rotWithShape="0">
                <a:blip r:embed="rId4"/>
                <a:stretch>
                  <a:fillRect l="-876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351493" y="4195481"/>
            <a:ext cx="40699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sz="2000" b="1" dirty="0" smtClean="0"/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(150, 175,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(53.3))</a:t>
            </a: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0.0003081516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10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proportion of women is taller than 162.5 cm?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273987" y="1872628"/>
            <a:ext cx="2259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50%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1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proportion of women is taller than 170 cm?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13647" y="2769064"/>
                <a:ext cx="3482788" cy="2521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170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162.5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34.8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1.2713</a:t>
                </a:r>
              </a:p>
              <a:p>
                <a:endParaRPr lang="en-US" sz="1600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&gt; 1 - </a:t>
                </a:r>
                <a:r>
                  <a:rPr lang="en-US" sz="1600" dirty="0" err="1" smtClean="0">
                    <a:latin typeface="Monaco" charset="0"/>
                    <a:ea typeface="Monaco" charset="0"/>
                    <a:cs typeface="Monaco" charset="0"/>
                  </a:rPr>
                  <a:t>pnorm</a:t>
                </a:r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(1.2713)</a:t>
                </a:r>
              </a:p>
              <a:p>
                <a:r>
                  <a:rPr lang="pt-BR" sz="1600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fi-FI" sz="1600" dirty="0">
                    <a:latin typeface="Monaco" charset="0"/>
                    <a:ea typeface="Monaco" charset="0"/>
                    <a:cs typeface="Monaco" charset="0"/>
                  </a:rPr>
                  <a:t>0.101811</a:t>
                </a:r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47" y="2769064"/>
                <a:ext cx="3482788" cy="2521588"/>
              </a:xfrm>
              <a:prstGeom prst="rect">
                <a:avLst/>
              </a:prstGeom>
              <a:blipFill rotWithShape="0">
                <a:blip r:embed="rId4"/>
                <a:stretch>
                  <a:fillRect l="-1051" t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391834" y="2769063"/>
            <a:ext cx="40699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sz="2000" b="1" dirty="0" smtClean="0"/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(170, 162.5,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(34.8))</a:t>
            </a: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fi-FI" sz="1600" dirty="0">
                <a:latin typeface="Monaco" charset="0"/>
                <a:ea typeface="Monaco" charset="0"/>
                <a:cs typeface="Monaco" charset="0"/>
              </a:rPr>
              <a:t>0.1017987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44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tallest a woman can be and still be in the bottom 22%?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53988" y="2769063"/>
                <a:ext cx="3482788" cy="3647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:r>
                  <a:rPr lang="en-US" dirty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dirty="0" err="1" smtClean="0">
                    <a:latin typeface="Monaco" charset="0"/>
                    <a:ea typeface="Monaco" charset="0"/>
                    <a:cs typeface="Monaco" charset="0"/>
                  </a:rPr>
                  <a:t>qnorm</a:t>
                </a:r>
                <a:r>
                  <a:rPr lang="en-US" dirty="0" smtClean="0">
                    <a:latin typeface="Monaco" charset="0"/>
                    <a:ea typeface="Monaco" charset="0"/>
                    <a:cs typeface="Monaco" charset="0"/>
                  </a:rPr>
                  <a:t>(0.22)</a:t>
                </a:r>
                <a:endParaRPr lang="en-US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pt-BR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is-IS" dirty="0"/>
                  <a:t> -0.7721932</a:t>
                </a:r>
              </a:p>
              <a:p>
                <a:endParaRPr lang="en-US" sz="2000" i="1" dirty="0" smtClean="0">
                  <a:solidFill>
                    <a:schemeClr val="tx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</a:rPr>
                  <a:t>  </a:t>
                </a:r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charset="0"/>
                        <a:sym typeface="Wingdings"/>
                      </a:rPr>
                      <m:t>x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𝑍</m:t>
                    </m:r>
                    <m:r>
                      <a:rPr lang="mr-I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sz="2000" dirty="0">
                  <a:latin typeface="Monaco" charset="0"/>
                  <a:ea typeface="Monaco" charset="0"/>
                  <a:cs typeface="Monaco" charset="0"/>
                </a:endParaRP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=−0.7722∗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34.8</m:t>
                          </m:r>
                        </m:e>
                      </m:rad>
                      <m:r>
                        <a:rPr lang="en-US" sz="2000" b="0" i="1" smtClean="0">
                          <a:latin typeface="Cambria Math" charset="0"/>
                        </a:rPr>
                        <m:t>+162.5</m:t>
                      </m:r>
                    </m:oMath>
                  </m:oMathPara>
                </a14:m>
                <a:endParaRPr lang="en-US" sz="2000" dirty="0" smtClean="0"/>
              </a:p>
              <a:p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r>
                      <a:rPr lang="en-US" sz="2000" b="1" i="1" smtClean="0">
                        <a:latin typeface="Cambria Math" charset="0"/>
                      </a:rPr>
                      <m:t>𝟏𝟓𝟕</m:t>
                    </m:r>
                    <m:r>
                      <a:rPr lang="en-US" sz="2000" b="1" i="1" smtClean="0">
                        <a:latin typeface="Cambria Math" charset="0"/>
                      </a:rPr>
                      <m:t>.</m:t>
                    </m:r>
                    <m:r>
                      <a:rPr lang="en-US" sz="2000" b="1" i="1" smtClean="0">
                        <a:latin typeface="Cambria Math" charset="0"/>
                      </a:rPr>
                      <m:t>𝟗</m:t>
                    </m:r>
                    <m:r>
                      <a:rPr lang="en-US" sz="2000" b="1" i="1" smtClean="0">
                        <a:latin typeface="Cambria Math" charset="0"/>
                      </a:rPr>
                      <m:t> </m:t>
                    </m:r>
                    <m:r>
                      <a:rPr lang="en-US" sz="2000" b="1" i="1" smtClean="0">
                        <a:latin typeface="Cambria Math" charset="0"/>
                      </a:rPr>
                      <m:t>𝒄𝒎</m:t>
                    </m:r>
                  </m:oMath>
                </a14:m>
                <a:endParaRPr lang="en-US" sz="2000" b="1" dirty="0"/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988" y="2769063"/>
                <a:ext cx="3482788" cy="3647217"/>
              </a:xfrm>
              <a:prstGeom prst="rect">
                <a:avLst/>
              </a:prstGeom>
              <a:blipFill rotWithShape="0">
                <a:blip r:embed="rId4"/>
                <a:stretch>
                  <a:fillRect l="-13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391834" y="2769063"/>
            <a:ext cx="50247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qnorm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(0.22, 162.5,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(34.8))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157.9447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00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</a:t>
            </a:r>
            <a:r>
              <a:rPr lang="en-US" sz="2800" b="1" dirty="0" smtClean="0">
                <a:solidFill>
                  <a:schemeClr val="tx1"/>
                </a:solidFill>
              </a:rPr>
              <a:t>shortest</a:t>
            </a:r>
            <a:r>
              <a:rPr lang="en-US" sz="2800" dirty="0" smtClean="0">
                <a:solidFill>
                  <a:schemeClr val="tx1"/>
                </a:solidFill>
              </a:rPr>
              <a:t> a woman can be and still be in the </a:t>
            </a:r>
            <a:r>
              <a:rPr lang="en-US" sz="2800" b="1" dirty="0" smtClean="0">
                <a:solidFill>
                  <a:schemeClr val="tx1"/>
                </a:solidFill>
              </a:rPr>
              <a:t>top</a:t>
            </a:r>
            <a:r>
              <a:rPr lang="en-US" sz="2800" dirty="0" smtClean="0">
                <a:solidFill>
                  <a:schemeClr val="tx1"/>
                </a:solidFill>
              </a:rPr>
              <a:t> 22%?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53988" y="2769063"/>
                <a:ext cx="3482788" cy="3248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:r>
                  <a:rPr lang="en-US" dirty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dirty="0" smtClean="0">
                    <a:latin typeface="Monaco" charset="0"/>
                    <a:ea typeface="Monaco" charset="0"/>
                    <a:cs typeface="Monaco" charset="0"/>
                  </a:rPr>
                  <a:t>-1 * </a:t>
                </a:r>
                <a:r>
                  <a:rPr lang="en-US" dirty="0" err="1" smtClean="0">
                    <a:latin typeface="Monaco" charset="0"/>
                    <a:ea typeface="Monaco" charset="0"/>
                    <a:cs typeface="Monaco" charset="0"/>
                  </a:rPr>
                  <a:t>qnorm</a:t>
                </a:r>
                <a:r>
                  <a:rPr lang="en-US" dirty="0" smtClean="0">
                    <a:latin typeface="Monaco" charset="0"/>
                    <a:ea typeface="Monaco" charset="0"/>
                    <a:cs typeface="Monaco" charset="0"/>
                  </a:rPr>
                  <a:t>(0.22)</a:t>
                </a:r>
                <a:endParaRPr lang="en-US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pt-BR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is-IS" dirty="0"/>
                  <a:t> </a:t>
                </a:r>
                <a:r>
                  <a:rPr lang="is-IS" dirty="0" smtClean="0"/>
                  <a:t>0.7721932</a:t>
                </a:r>
                <a:endParaRPr lang="is-IS" dirty="0"/>
              </a:p>
              <a:p>
                <a:endParaRPr lang="en-US" sz="2000" i="1" dirty="0" smtClean="0">
                  <a:solidFill>
                    <a:schemeClr val="tx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</a:rPr>
                  <a:t>  </a:t>
                </a:r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charset="0"/>
                        <a:sym typeface="Wingdings"/>
                      </a:rPr>
                      <m:t>x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𝑍</m:t>
                    </m:r>
                    <m:r>
                      <a:rPr lang="mr-I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=0.7722∗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34.8</m:t>
                          </m:r>
                        </m:e>
                      </m:rad>
                      <m:r>
                        <a:rPr lang="en-US" sz="2000" b="0" i="1" smtClean="0">
                          <a:latin typeface="Cambria Math" charset="0"/>
                        </a:rPr>
                        <m:t>+162.5</m:t>
                      </m:r>
                    </m:oMath>
                  </m:oMathPara>
                </a14:m>
                <a:endParaRPr lang="en-US" sz="2000" dirty="0" smtClean="0"/>
              </a:p>
              <a:p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r>
                      <a:rPr lang="en-US" sz="2000" b="1" i="1" smtClean="0">
                        <a:latin typeface="Cambria Math" charset="0"/>
                      </a:rPr>
                      <m:t>𝟏𝟔𝟕</m:t>
                    </m:r>
                    <m:r>
                      <a:rPr lang="en-US" sz="2000" b="1" i="1" smtClean="0">
                        <a:latin typeface="Cambria Math" charset="0"/>
                      </a:rPr>
                      <m:t>.</m:t>
                    </m:r>
                    <m:r>
                      <a:rPr lang="en-US" sz="2000" b="1" i="1" smtClean="0">
                        <a:latin typeface="Cambria Math" charset="0"/>
                      </a:rPr>
                      <m:t>𝟎𝟓</m:t>
                    </m:r>
                    <m:r>
                      <a:rPr lang="en-US" sz="2000" b="1" i="1" smtClean="0">
                        <a:latin typeface="Cambria Math" charset="0"/>
                      </a:rPr>
                      <m:t> </m:t>
                    </m:r>
                    <m:r>
                      <a:rPr lang="en-US" sz="2000" b="1" i="1" smtClean="0">
                        <a:latin typeface="Cambria Math" charset="0"/>
                      </a:rPr>
                      <m:t>𝒄𝒎</m:t>
                    </m:r>
                  </m:oMath>
                </a14:m>
                <a:endParaRPr lang="en-US" sz="2000" b="1" dirty="0"/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988" y="2769063"/>
                <a:ext cx="3482788" cy="3248903"/>
              </a:xfrm>
              <a:prstGeom prst="rect">
                <a:avLst/>
              </a:prstGeom>
              <a:blipFill rotWithShape="0">
                <a:blip r:embed="rId4"/>
                <a:stretch>
                  <a:fillRect l="-1748" t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391834" y="2769063"/>
            <a:ext cx="50247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qnorm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(1-0.22, 162.5,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(34.8))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167.0553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7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CDF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CDF functions are non-decreasing</a:t>
                </a:r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9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probability a randomly chosen man is between 175</a:t>
            </a:r>
            <a:r>
              <a:rPr lang="mr-IN" sz="2800" dirty="0" smtClean="0">
                <a:solidFill>
                  <a:schemeClr val="tx1"/>
                </a:solidFill>
              </a:rPr>
              <a:t>–</a:t>
            </a:r>
            <a:r>
              <a:rPr lang="en-US" sz="2800" dirty="0" smtClean="0">
                <a:solidFill>
                  <a:schemeClr val="tx1"/>
                </a:solidFill>
              </a:rPr>
              <a:t>182 cm tall?</a:t>
            </a:r>
          </a:p>
          <a:p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  P(X&lt;182) </a:t>
            </a:r>
            <a:r>
              <a:rPr lang="mr-IN" sz="2800" dirty="0" smtClean="0">
                <a:solidFill>
                  <a:schemeClr val="tx1"/>
                </a:solidFill>
                <a:sym typeface="Wingdings"/>
              </a:rPr>
              <a:t>–</a:t>
            </a:r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 P(X&lt;175) = P(X&lt;182) </a:t>
            </a:r>
            <a:r>
              <a:rPr lang="mr-IN" sz="2800" dirty="0" smtClean="0">
                <a:solidFill>
                  <a:schemeClr val="tx1"/>
                </a:solidFill>
                <a:sym typeface="Wingdings"/>
              </a:rPr>
              <a:t>–</a:t>
            </a:r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 0.5 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473822" y="3616228"/>
            <a:ext cx="502471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(182, 175,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(53.3))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0.5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dirty="0">
                <a:latin typeface="Monaco" charset="0"/>
                <a:ea typeface="Monaco" charset="0"/>
                <a:cs typeface="Monaco" charset="0"/>
              </a:rPr>
              <a:t>0.3311738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60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probability a randomly chosen man is either between 175</a:t>
            </a:r>
            <a:r>
              <a:rPr lang="mr-IN" sz="2800" dirty="0" smtClean="0">
                <a:solidFill>
                  <a:schemeClr val="tx1"/>
                </a:solidFill>
              </a:rPr>
              <a:t>–</a:t>
            </a:r>
            <a:r>
              <a:rPr lang="en-US" sz="2800" dirty="0" smtClean="0">
                <a:solidFill>
                  <a:schemeClr val="tx1"/>
                </a:solidFill>
              </a:rPr>
              <a:t>182 cm tall or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between 150—160 cm tall?</a:t>
            </a:r>
          </a:p>
          <a:p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 P(175 &lt; X &lt; 182) + P(150 &lt; X &lt; 160)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3280051"/>
            <a:ext cx="117446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First probability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(182, 175,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(53.3))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0.5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0.3311738</a:t>
            </a:r>
          </a:p>
          <a:p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### Second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.</a:t>
            </a:r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(160,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175,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(53.3)) 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(150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175,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(53.3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0.01965059</a:t>
            </a:r>
          </a:p>
          <a:p>
            <a:endParaRPr lang="nb-NO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0.3311738 +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0.01965059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 [</a:t>
            </a:r>
            <a:r>
              <a:rPr lang="pt-BR" dirty="0">
                <a:latin typeface="Monaco" charset="0"/>
                <a:ea typeface="Monaco" charset="0"/>
                <a:cs typeface="Monaco" charset="0"/>
              </a:rPr>
              <a:t>1] 0.3508244</a:t>
            </a:r>
          </a:p>
          <a:p>
            <a:endParaRPr lang="mr-IN" dirty="0">
              <a:latin typeface="Monaco" charset="0"/>
              <a:ea typeface="Monaco" charset="0"/>
              <a:cs typeface="Monaco" charset="0"/>
            </a:endParaRPr>
          </a:p>
          <a:p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8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I have two randomly-chosen European friends, one man and one woman each. What is the probability the man is at least 180 cm and the woman is between 163—170 cm? 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P(man &gt; 180) x P(163 &lt; woman &lt; 170)</a:t>
            </a:r>
            <a:endParaRPr lang="en-US" sz="2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3551593"/>
            <a:ext cx="117446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First probability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(180, 175,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(53.3))</a:t>
            </a:r>
            <a:endParaRPr lang="fi-FI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0.2467138</a:t>
            </a: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&gt; ### Second </a:t>
            </a:r>
            <a:r>
              <a:rPr lang="nb-NO" sz="1600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.</a:t>
            </a:r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(170, 162.5,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(34.8)) 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(163, 162.5,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(34.8))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0.3644282</a:t>
            </a:r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&gt; 0.246713*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0.3644282</a:t>
            </a:r>
          </a:p>
          <a:p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  [</a:t>
            </a:r>
            <a:r>
              <a:rPr lang="pt-BR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0.08990917</a:t>
            </a:r>
            <a:endParaRPr lang="pt-BR" sz="1600" dirty="0">
              <a:latin typeface="Monaco" charset="0"/>
              <a:ea typeface="Monaco" charset="0"/>
              <a:cs typeface="Monaco" charset="0"/>
            </a:endParaRP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0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I have two new randomly-chosen European friends, one man and one woman each. What is the probability the man is 180 cm and the woman is 163 cm? 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P(man = 180) x P(woman = 163) </a:t>
            </a:r>
          </a:p>
          <a:p>
            <a:r>
              <a:rPr lang="en-US" sz="2600" b="1" dirty="0" smtClean="0">
                <a:solidFill>
                  <a:srgbClr val="C00000"/>
                </a:solidFill>
                <a:sym typeface="Wingdings"/>
              </a:rPr>
              <a:t> 0</a:t>
            </a:r>
            <a:endParaRPr lang="en-US" sz="1800" b="1" dirty="0">
              <a:solidFill>
                <a:srgbClr val="C00000"/>
              </a:solidFill>
              <a:sym typeface="Wingdings"/>
            </a:endParaRPr>
          </a:p>
          <a:p>
            <a:endParaRPr lang="en-US" sz="2600" dirty="0" smtClean="0">
              <a:solidFill>
                <a:schemeClr val="tx1"/>
              </a:solidFill>
              <a:sym typeface="Wingding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75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Assume 50.8% of Europeans are women. If a randomly-chosen person is shorter than 155 cm tall, what is the probability the person is a woman?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P(woman | &lt; 155) =</a:t>
            </a:r>
          </a:p>
          <a:p>
            <a:endParaRPr lang="en-US" sz="2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4083702"/>
            <a:ext cx="117446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en-US" sz="1600" b="1" dirty="0" smtClean="0">
                <a:latin typeface="Monaco" charset="0"/>
                <a:ea typeface="Monaco" charset="0"/>
                <a:cs typeface="Monaco" charset="0"/>
              </a:rPr>
              <a:t>P(&lt;155 | woman)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(155,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162.5,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(34.8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0.1017987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3399" y="2825058"/>
            <a:ext cx="5580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P(&lt;155 | woman) * P(woman) / P(&lt;155)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4952999" y="3447186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0.102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7377952" y="3423282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0.508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212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denominator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P(&lt;155) = P(&lt;155 and man) + P(&lt;155 and woman) =</a:t>
            </a:r>
          </a:p>
          <a:p>
            <a:r>
              <a:rPr lang="en-US" dirty="0"/>
              <a:t> </a:t>
            </a:r>
            <a:r>
              <a:rPr lang="en-US" dirty="0" smtClean="0"/>
              <a:t>              P(&lt;155|man)*P(man) + </a:t>
            </a:r>
            <a:r>
              <a:rPr lang="en-US" dirty="0"/>
              <a:t>P(&lt;</a:t>
            </a:r>
            <a:r>
              <a:rPr lang="en-US" dirty="0" smtClean="0"/>
              <a:t>155|woman</a:t>
            </a:r>
            <a:r>
              <a:rPr lang="en-US" dirty="0"/>
              <a:t>)*</a:t>
            </a:r>
            <a:r>
              <a:rPr lang="en-US" dirty="0" smtClean="0"/>
              <a:t>P(woman)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4083702"/>
            <a:ext cx="660788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en-US" sz="1600" b="1" dirty="0" smtClean="0">
                <a:latin typeface="Monaco" charset="0"/>
                <a:ea typeface="Monaco" charset="0"/>
                <a:cs typeface="Monaco" charset="0"/>
              </a:rPr>
              <a:t>P(&lt;155 | man) 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(155, 175,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(53.3))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0.003076926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3858" y="3151352"/>
            <a:ext cx="12729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0.0031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5070436" y="3151352"/>
            <a:ext cx="12729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0.492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7705163" y="3151352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0.102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9882690" y="3151792"/>
            <a:ext cx="12729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0.508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10327341" y="3972917"/>
            <a:ext cx="1864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b="1" dirty="0" smtClean="0"/>
              <a:t>= 0.0533</a:t>
            </a:r>
            <a:endParaRPr lang="is-IS" sz="2800" b="1" dirty="0"/>
          </a:p>
        </p:txBody>
      </p:sp>
    </p:spTree>
    <p:extLst>
      <p:ext uri="{BB962C8B-B14F-4D97-AF65-F5344CB8AC3E}">
        <p14:creationId xmlns:p14="http://schemas.microsoft.com/office/powerpoint/2010/main" val="138503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Assume 50.8% of Europeans are women. If a randomly-chosen person is shorter than 155 cm, what is the probability the person is a woman?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P(woman | &lt; 155) =</a:t>
            </a:r>
          </a:p>
          <a:p>
            <a:endParaRPr lang="en-US" sz="2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343399" y="2825058"/>
            <a:ext cx="5580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P(&lt;155 | woman) * P(woman) / P(&lt;155)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4952999" y="3447186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0.102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7377952" y="3423282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0.508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8879540" y="3423282"/>
            <a:ext cx="11663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0.533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1393115" y="4409400"/>
            <a:ext cx="14711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C00000"/>
                </a:solidFill>
                <a:sym typeface="Wingdings"/>
              </a:rPr>
              <a:t>= 0.972 </a:t>
            </a:r>
            <a:endParaRPr lang="en-US" sz="2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12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2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inference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 r="35842" b="19776"/>
          <a:stretch/>
        </p:blipFill>
        <p:spPr>
          <a:xfrm>
            <a:off x="2339789" y="1737360"/>
            <a:ext cx="6804211" cy="46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main flavors of statistical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373061" cy="4023360"/>
          </a:xfrm>
        </p:spPr>
        <p:txBody>
          <a:bodyPr>
            <a:normAutofit/>
          </a:bodyPr>
          <a:lstStyle/>
          <a:p>
            <a:r>
              <a:rPr lang="en-US" dirty="0"/>
              <a:t>Estimation</a:t>
            </a:r>
          </a:p>
          <a:p>
            <a:pPr lvl="1"/>
            <a:r>
              <a:rPr lang="en-US" dirty="0"/>
              <a:t>Estimate a population parameter from sample data</a:t>
            </a:r>
          </a:p>
          <a:p>
            <a:pPr lvl="1"/>
            <a:r>
              <a:rPr lang="en-US" dirty="0"/>
              <a:t>Point estimates: What is the population mean?</a:t>
            </a:r>
          </a:p>
          <a:p>
            <a:pPr lvl="1"/>
            <a:r>
              <a:rPr lang="en-US" dirty="0"/>
              <a:t>Interval estimates: In what range of values is the population mean likely to fall?</a:t>
            </a:r>
          </a:p>
          <a:p>
            <a:r>
              <a:rPr lang="en-US" dirty="0" smtClean="0"/>
              <a:t>Hypothesis testing</a:t>
            </a:r>
          </a:p>
          <a:p>
            <a:pPr lvl="1"/>
            <a:r>
              <a:rPr lang="en-US" dirty="0" smtClean="0"/>
              <a:t>Test whether the value of a population parameter is equal to some specific value</a:t>
            </a:r>
          </a:p>
          <a:p>
            <a:pPr lvl="1"/>
            <a:r>
              <a:rPr lang="en-US" dirty="0" smtClean="0"/>
              <a:t>Is there evidence that my sample differs from some underlying population?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9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PMF vs CDF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PMF: What is the probability of event X?</a:t>
            </a:r>
          </a:p>
          <a:p>
            <a:r>
              <a:rPr lang="en-US" dirty="0" smtClean="0"/>
              <a:t>CDF: What is the sum of probabilities for all events ≤ X?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3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sampling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probability distribution of values for an estimate that we obtain under sampling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a sampling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55" y="2073568"/>
            <a:ext cx="4108263" cy="3744240"/>
          </a:xfrm>
        </p:spPr>
      </p:pic>
      <p:sp>
        <p:nvSpPr>
          <p:cNvPr id="6" name="TextBox 5"/>
          <p:cNvSpPr txBox="1"/>
          <p:nvPr/>
        </p:nvSpPr>
        <p:spPr>
          <a:xfrm>
            <a:off x="1608268" y="2073568"/>
            <a:ext cx="4666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genes &lt;-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read.csv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genes.csv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")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head(genes)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nucleotides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1        3785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2        7416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3        2135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4        7682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5        5766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6      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11079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mean(genes$nucleotides)</a:t>
            </a: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2761.039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sd(genes$nucleotides)</a:t>
            </a:r>
          </a:p>
          <a:p>
            <a:pPr marL="574675" indent="-561975"/>
            <a:r>
              <a:rPr lang="pt-BR" sz="1600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2037.645</a:t>
            </a:r>
            <a:endParaRPr lang="pt-BR" sz="16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74397" y="5664065"/>
            <a:ext cx="6285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ggplot(genes, aes(x=nucleotides)) +    geom_histogram(fill="white", color="black")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514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a sampling distribution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0155" y="2038627"/>
            <a:ext cx="84232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the function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sample_n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draws a random sample of rows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small.sample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genes %&gt;%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sample_n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(25)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mean(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small.sample$nucleotides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  [</a:t>
            </a:r>
            <a:r>
              <a:rPr lang="pt-BR" dirty="0">
                <a:latin typeface="Monaco" charset="0"/>
                <a:ea typeface="Monaco" charset="0"/>
                <a:cs typeface="Monaco" charset="0"/>
              </a:rPr>
              <a:t>1] 2151.8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small.sample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 = nucleotides)) </a:t>
            </a:r>
            <a:r>
              <a:rPr lang="en-US" smtClean="0">
                <a:latin typeface="Monaco" charset="0"/>
                <a:ea typeface="Monaco" charset="0"/>
                <a:cs typeface="Monaco" charset="0"/>
              </a:rPr>
              <a:t>+ 	geom_histogram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 +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geom_vline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xintercept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=2151.8, color="blue") + </a:t>
            </a:r>
          </a:p>
          <a:p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geom_vline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xintercept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 2761.039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color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="red") </a:t>
            </a:r>
            <a:endParaRPr lang="en-US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129" y="3469788"/>
            <a:ext cx="3842124" cy="2830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265" y="5419165"/>
            <a:ext cx="5026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geom_vline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xintercept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geom_hline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y</a:t>
            </a:r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intercept</a:t>
            </a:r>
            <a:r>
              <a:rPr lang="en-US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geom_abline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yintercept</a:t>
            </a:r>
            <a:r>
              <a:rPr lang="en-US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, slope=</a:t>
            </a:r>
            <a:r>
              <a:rPr lang="mr-IN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endParaRPr lang="en-US" sz="1600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6212541" y="2549956"/>
            <a:ext cx="492161" cy="9198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704702" y="2686706"/>
                <a:ext cx="37786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accent1"/>
                    </a:solidFill>
                  </a:rPr>
                  <a:t>The sample mean for a random sample of N=25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𝟐𝟏𝟓𝟏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𝟖</m:t>
                    </m:r>
                  </m:oMath>
                </a14:m>
                <a:endParaRPr lang="en-US" sz="16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702" y="2686706"/>
                <a:ext cx="3778624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968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13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a sampling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imagine we draw </a:t>
            </a:r>
            <a:r>
              <a:rPr lang="en-US" b="1" dirty="0" smtClean="0"/>
              <a:t>20 </a:t>
            </a:r>
            <a:r>
              <a:rPr lang="en-US" dirty="0" smtClean="0"/>
              <a:t>samples of N=25 and compute each of their means: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79" y="3068619"/>
            <a:ext cx="71995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head(n20.means)</a:t>
            </a:r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sample.mean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1     2584.84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2     2574.12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3     2382.64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4     3143.68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5     2252.56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6    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2368.44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37961" y="2590913"/>
            <a:ext cx="35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Sampling distribution of the mean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33" y="3017252"/>
            <a:ext cx="4530650" cy="33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Quantifying the sampling distribution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The standard error</a:t>
                </a:r>
                <a:r>
                  <a:rPr lang="en-US" dirty="0" smtClean="0"/>
                  <a:t> is the standard deviation of the estimate of the sampling distribution</a:t>
                </a:r>
              </a:p>
              <a:p>
                <a:pPr lvl="1"/>
                <a:r>
                  <a:rPr lang="en-US" b="0" dirty="0" smtClean="0"/>
                  <a:t>Standard error of the mean: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  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SE is </a:t>
                </a:r>
                <a:r>
                  <a:rPr lang="en-US" b="1" dirty="0"/>
                  <a:t>not </a:t>
                </a:r>
                <a:r>
                  <a:rPr lang="en-US" dirty="0"/>
                  <a:t>the standard deviation of a </a:t>
                </a:r>
                <a:r>
                  <a:rPr lang="en-US" dirty="0" smtClean="0"/>
                  <a:t>sample</a:t>
                </a:r>
              </a:p>
              <a:p>
                <a:pPr lvl="1"/>
                <a:r>
                  <a:rPr lang="en-US" dirty="0" smtClean="0"/>
                  <a:t>Here, n represents the </a:t>
                </a:r>
                <a:r>
                  <a:rPr lang="en-US" u="sng" dirty="0" smtClean="0"/>
                  <a:t>number of samples</a:t>
                </a:r>
                <a:r>
                  <a:rPr lang="en-US" dirty="0" smtClean="0"/>
                  <a:t> (</a:t>
                </a:r>
                <a:r>
                  <a:rPr lang="en-US" b="1" dirty="0" smtClean="0"/>
                  <a:t>not</a:t>
                </a:r>
                <a:r>
                  <a:rPr lang="en-US" dirty="0" smtClean="0"/>
                  <a:t> the sample size)</a:t>
                </a:r>
                <a:endParaRPr lang="en-US" u="sng" dirty="0" smtClean="0"/>
              </a:p>
              <a:p>
                <a:r>
                  <a:rPr lang="en-US" dirty="0" smtClean="0"/>
                  <a:t>It also quantifies the </a:t>
                </a:r>
                <a:r>
                  <a:rPr lang="en-US" b="1" dirty="0" smtClean="0"/>
                  <a:t>precision of our estimate</a:t>
                </a:r>
                <a:r>
                  <a:rPr lang="en-US" dirty="0" smtClean="0"/>
                  <a:t>, i.e. how far from the population parameter we are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 r="-2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75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standard error of the mean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66220" y="2167176"/>
            <a:ext cx="50614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head(n20.means)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  sample.mean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1     2584.84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2     2574.12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3     2382.64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4     3143.68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5     2252.56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6     2368.44</a:t>
            </a:r>
          </a:p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sd(n20.means$sample.mean) / sqrt(</a:t>
            </a:r>
            <a:r>
              <a:rPr lang="is-IS" sz="1600" b="1" dirty="0" smtClean="0">
                <a:latin typeface="Monaco" charset="0"/>
                <a:ea typeface="Monaco" charset="0"/>
                <a:cs typeface="Monaco" charset="0"/>
              </a:rPr>
              <a:t>20)</a:t>
            </a:r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sk-SK" sz="1600" dirty="0" smtClean="0">
                <a:latin typeface="Monaco" charset="0"/>
                <a:ea typeface="Monaco" charset="0"/>
                <a:cs typeface="Monaco" charset="0"/>
              </a:rPr>
              <a:t>   [1] </a:t>
            </a:r>
            <a:r>
              <a:rPr lang="hr-HR" sz="1600" dirty="0" smtClean="0">
                <a:latin typeface="Monaco" charset="0"/>
                <a:ea typeface="Monaco" charset="0"/>
                <a:cs typeface="Monaco" charset="0"/>
              </a:rPr>
              <a:t>93.11888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05" y="2641109"/>
            <a:ext cx="4530650" cy="3337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61443" y="2167176"/>
            <a:ext cx="35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Sampling distribution of the mean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06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Several sampling distributions comprised of N samples, each of n=25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5" y="3176594"/>
            <a:ext cx="250825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32" y="3176594"/>
            <a:ext cx="250825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26" y="3176594"/>
            <a:ext cx="2508250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0" y="3176594"/>
            <a:ext cx="2508250" cy="228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5548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N=20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71245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N=50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54389" y="2581835"/>
            <a:ext cx="1043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62639" y="2581835"/>
            <a:ext cx="102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N=1000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534463" y="2581835"/>
            <a:ext cx="123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N=10000</a:t>
            </a:r>
            <a:endParaRPr lang="en-US" sz="2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78" y="3171188"/>
            <a:ext cx="25082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 decreases as N increases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5" y="3176594"/>
            <a:ext cx="250825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32" y="3176594"/>
            <a:ext cx="250825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26" y="3176594"/>
            <a:ext cx="2508250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0" y="3176594"/>
            <a:ext cx="2508250" cy="228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5548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N=20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71245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N=50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54389" y="2581835"/>
            <a:ext cx="1043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62639" y="2581835"/>
            <a:ext cx="102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N=1000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534463" y="2581835"/>
            <a:ext cx="123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N=10000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2179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SE = 93.1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257877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58.1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903397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37.9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523926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13.3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620654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4.02</a:t>
            </a:r>
            <a:endParaRPr lang="en-US" sz="2000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78" y="3171188"/>
            <a:ext cx="25082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5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9794838" cy="1450757"/>
          </a:xfrm>
        </p:spPr>
        <p:txBody>
          <a:bodyPr>
            <a:noAutofit/>
          </a:bodyPr>
          <a:lstStyle/>
          <a:p>
            <a:r>
              <a:rPr lang="en-US" sz="3800" dirty="0" smtClean="0"/>
              <a:t>Therefore, mean of sampling distribution approaches population mean</a:t>
            </a:r>
            <a:r>
              <a:rPr lang="nb-NO" sz="3800" dirty="0" smtClean="0"/>
              <a:t> </a:t>
            </a:r>
            <a:r>
              <a:rPr lang="nb-NO" sz="3800" dirty="0" smtClean="0">
                <a:solidFill>
                  <a:srgbClr val="C00000"/>
                </a:solidFill>
              </a:rPr>
              <a:t>2761.039</a:t>
            </a:r>
            <a:r>
              <a:rPr lang="en-US" sz="3800" dirty="0" smtClean="0">
                <a:solidFill>
                  <a:srgbClr val="C00000"/>
                </a:solidFill>
              </a:rPr>
              <a:t> </a:t>
            </a:r>
            <a:endParaRPr lang="en-US" sz="3800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5" y="3176594"/>
            <a:ext cx="250825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32" y="3176594"/>
            <a:ext cx="250825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26" y="3176594"/>
            <a:ext cx="2508250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0" y="3176594"/>
            <a:ext cx="2508250" cy="228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5548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N=20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71245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N=50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54389" y="2581835"/>
            <a:ext cx="1043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62639" y="2581835"/>
            <a:ext cx="102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N=1000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534463" y="2581835"/>
            <a:ext cx="123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N=10000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2179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SE = 93.1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257877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58.1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903397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37.9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523926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13.3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620654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4.02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49346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2780.89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6" y="5865125"/>
                <a:ext cx="1593239" cy="400110"/>
              </a:xfrm>
              <a:prstGeom prst="rect">
                <a:avLst/>
              </a:prstGeom>
              <a:blipFill rotWithShape="0">
                <a:blip r:embed="rId7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078036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2753.91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36" y="5865125"/>
                <a:ext cx="1593239" cy="400110"/>
              </a:xfrm>
              <a:prstGeom prst="rect">
                <a:avLst/>
              </a:prstGeom>
              <a:blipFill rotWithShape="0">
                <a:blip r:embed="rId8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672299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2781.51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299" y="5865125"/>
                <a:ext cx="1593239" cy="400110"/>
              </a:xfrm>
              <a:prstGeom prst="rect">
                <a:avLst/>
              </a:prstGeom>
              <a:blipFill rotWithShape="0">
                <a:blip r:embed="rId9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344085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2777.02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085" y="5865125"/>
                <a:ext cx="1593239" cy="400110"/>
              </a:xfrm>
              <a:prstGeom prst="rect">
                <a:avLst/>
              </a:prstGeom>
              <a:blipFill rotWithShape="0">
                <a:blip r:embed="rId10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440813" y="5857298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2763.82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813" y="5857298"/>
                <a:ext cx="1593239" cy="400110"/>
              </a:xfrm>
              <a:prstGeom prst="rect">
                <a:avLst/>
              </a:prstGeom>
              <a:blipFill rotWithShape="0">
                <a:blip r:embed="rId11"/>
                <a:stretch>
                  <a:fillRect t="-100000" b="-1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78" y="3171188"/>
            <a:ext cx="25082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5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Central Limit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sample size increases, </a:t>
            </a:r>
            <a:r>
              <a:rPr lang="en-US" b="1" dirty="0" smtClean="0"/>
              <a:t>the sampling distribution of the mean</a:t>
            </a:r>
            <a:r>
              <a:rPr lang="en-US" dirty="0" smtClean="0"/>
              <a:t> will be approximately </a:t>
            </a:r>
            <a:r>
              <a:rPr lang="en-US" b="1" dirty="0" smtClean="0"/>
              <a:t>normal </a:t>
            </a:r>
            <a:r>
              <a:rPr lang="en-US" dirty="0" smtClean="0"/>
              <a:t>regardless of true population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32" y="3579656"/>
            <a:ext cx="3085329" cy="281194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07" y="3471282"/>
            <a:ext cx="3085329" cy="28119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87254" y="3542053"/>
            <a:ext cx="255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Population distribution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850973" y="3608491"/>
            <a:ext cx="293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N=1e4 </a:t>
            </a:r>
            <a:r>
              <a:rPr lang="en-US" b="1" smtClean="0"/>
              <a:t>sampling distribution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43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and spread of random variables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expectation</a:t>
                </a:r>
                <a:r>
                  <a:rPr lang="en-US" dirty="0" smtClean="0"/>
                  <a:t> of a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is the probability-weighted average of all possible values (i.e., mean)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 smtClean="0"/>
              </a:p>
              <a:p>
                <a:pPr lvl="1"/>
                <a:endParaRPr lang="en-US" sz="2800" dirty="0"/>
              </a:p>
              <a:p>
                <a:r>
                  <a:rPr lang="en-US" sz="3600" dirty="0"/>
                  <a:t>The </a:t>
                </a:r>
                <a:r>
                  <a:rPr lang="en-US" sz="3600" b="1" dirty="0" smtClean="0"/>
                  <a:t>variance </a:t>
                </a:r>
                <a:r>
                  <a:rPr lang="en-US" sz="3600" dirty="0" smtClean="0"/>
                  <a:t>of </a:t>
                </a:r>
                <a:r>
                  <a:rPr lang="en-US" sz="3600" dirty="0"/>
                  <a:t>a </a:t>
                </a:r>
                <a:r>
                  <a:rPr lang="en-US" sz="3600" dirty="0" err="1"/>
                  <a:t>r.v</a:t>
                </a:r>
                <a:r>
                  <a:rPr lang="en-US" sz="3600" dirty="0"/>
                  <a:t>. is </a:t>
                </a:r>
                <a:r>
                  <a:rPr lang="en-US" sz="3600" dirty="0" smtClean="0"/>
                  <a:t>defined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sSup>
                      <m:sSupPr>
                        <m:ctrlP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d>
                          <m:d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− 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 −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 smtClean="0"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−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sz="2800" dirty="0"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97" t="-1970" r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98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Introduction to hypothesis testing and comparing means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 fun facts on estimation will come later in the semester, to be bundled with *likelihood*</a:t>
            </a:r>
          </a:p>
        </p:txBody>
      </p:sp>
    </p:spTree>
    <p:extLst>
      <p:ext uri="{BB962C8B-B14F-4D97-AF65-F5344CB8AC3E}">
        <p14:creationId xmlns:p14="http://schemas.microsoft.com/office/powerpoint/2010/main" val="47193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6101</TotalTime>
  <Words>4196</Words>
  <Application>Microsoft Macintosh PowerPoint</Application>
  <PresentationFormat>Widescreen</PresentationFormat>
  <Paragraphs>686</Paragraphs>
  <Slides>90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.AppleSystemUIFont</vt:lpstr>
      <vt:lpstr>Calibri</vt:lpstr>
      <vt:lpstr>Calibri Light</vt:lpstr>
      <vt:lpstr>Cambria Math</vt:lpstr>
      <vt:lpstr>Lucida Calligraphy</vt:lpstr>
      <vt:lpstr>Mangal</vt:lpstr>
      <vt:lpstr>Monaco</vt:lpstr>
      <vt:lpstr>Wingdings</vt:lpstr>
      <vt:lpstr>Retrospect</vt:lpstr>
      <vt:lpstr>Probability Distributions and Introduction to Statistical Inference</vt:lpstr>
      <vt:lpstr>Random variable </vt:lpstr>
      <vt:lpstr>Discrete vs continuous RV</vt:lpstr>
      <vt:lpstr>Expressing discrete random variables</vt:lpstr>
      <vt:lpstr>PMF properties</vt:lpstr>
      <vt:lpstr>Expressing discrete random variables</vt:lpstr>
      <vt:lpstr>CDF properties</vt:lpstr>
      <vt:lpstr>PMF vs CDF</vt:lpstr>
      <vt:lpstr>Expectation and spread of random variables</vt:lpstr>
      <vt:lpstr>Example: The Binomial distribution</vt:lpstr>
      <vt:lpstr>The BInS conditions</vt:lpstr>
      <vt:lpstr>Is it binomial?</vt:lpstr>
      <vt:lpstr>The binomial distribution</vt:lpstr>
      <vt:lpstr>Wikipedia weighs in</vt:lpstr>
      <vt:lpstr>The binomial distribution</vt:lpstr>
      <vt:lpstr>Example: Playing with a binomial rv</vt:lpstr>
      <vt:lpstr>Expectation and variance</vt:lpstr>
      <vt:lpstr>Visualize the PMF</vt:lpstr>
      <vt:lpstr>?distributions</vt:lpstr>
      <vt:lpstr>Distribution functions, generally</vt:lpstr>
      <vt:lpstr>Binomial distribution functions</vt:lpstr>
      <vt:lpstr>Making the PMF</vt:lpstr>
      <vt:lpstr>Making the PMF</vt:lpstr>
      <vt:lpstr>Making the PMF uses a different *stat*</vt:lpstr>
      <vt:lpstr>Tweaking the x-axis</vt:lpstr>
      <vt:lpstr>Adding some text</vt:lpstr>
      <vt:lpstr>Visualize the CDF</vt:lpstr>
      <vt:lpstr>Solving for probabilities</vt:lpstr>
      <vt:lpstr>Solving for probabilities</vt:lpstr>
      <vt:lpstr>Solving for probabilities</vt:lpstr>
      <vt:lpstr>Solving for probabilities</vt:lpstr>
      <vt:lpstr>Solving for probabilities</vt:lpstr>
      <vt:lpstr>Solving for probabilities</vt:lpstr>
      <vt:lpstr>BREATHE</vt:lpstr>
      <vt:lpstr>Expressing continuous random variables</vt:lpstr>
      <vt:lpstr>PDF</vt:lpstr>
      <vt:lpstr>PDF properties</vt:lpstr>
      <vt:lpstr>Expressing continuous random variables</vt:lpstr>
      <vt:lpstr>Relationship between PDF and CDF</vt:lpstr>
      <vt:lpstr>Jumping right in: Normal distribution</vt:lpstr>
      <vt:lpstr>PDF of normal distribution</vt:lpstr>
      <vt:lpstr>Wikipedia weighs in</vt:lpstr>
      <vt:lpstr>Making the PDF</vt:lpstr>
      <vt:lpstr>Making the CDF</vt:lpstr>
      <vt:lpstr>Expectation and variance</vt:lpstr>
      <vt:lpstr>Working with the normal distribution</vt:lpstr>
      <vt:lpstr>Working with the normal distribution</vt:lpstr>
      <vt:lpstr>Properties of the normal distribution</vt:lpstr>
      <vt:lpstr>Introducing the standard normal: X~N(0,1)</vt:lpstr>
      <vt:lpstr>Standard Normal X~N(0,1)</vt:lpstr>
      <vt:lpstr>PDF and CDF of X~N(0,1)</vt:lpstr>
      <vt:lpstr>Standard Normal X~N(0,1)</vt:lpstr>
      <vt:lpstr>For X~N(0,1), what is the probability P(X ≤ 0.47)? </vt:lpstr>
      <vt:lpstr>Normal distribution functions</vt:lpstr>
      <vt:lpstr>For X~N(0,1), what is the probability P(-1.32 ≤ x ≤ 0.47)? </vt:lpstr>
      <vt:lpstr>For X~N(0,1), what is the probability P(-1.32 ≤ x ≤ 0.47)? </vt:lpstr>
      <vt:lpstr>For X~N(0,1), what is the probability P(-1≤ x ≤ 1)? </vt:lpstr>
      <vt:lpstr>For X~N(0,1), what is the probability P(x ≥ 2.14)? </vt:lpstr>
      <vt:lpstr>For X~N(0,1), the top 8% of the distribution falls above what number? </vt:lpstr>
      <vt:lpstr>Historical consideration of z-scores</vt:lpstr>
      <vt:lpstr>Re-scaling to standard normal to compare distributions</vt:lpstr>
      <vt:lpstr>Example: Weight for a population of rabbits follows a normal distribution N(2.6,  1.1) </vt:lpstr>
      <vt:lpstr>Normal distributions functions, revisited</vt:lpstr>
      <vt:lpstr>Z-scores are most useful for comparing different distributions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Solving the denominator</vt:lpstr>
      <vt:lpstr>Putting it all together</vt:lpstr>
      <vt:lpstr>BREAK</vt:lpstr>
      <vt:lpstr>Statistical inference</vt:lpstr>
      <vt:lpstr>Two main flavors of statistical inference</vt:lpstr>
      <vt:lpstr>The sampling distribution</vt:lpstr>
      <vt:lpstr>Obtaining a sampling distribution</vt:lpstr>
      <vt:lpstr>Obtaining a sampling distribution</vt:lpstr>
      <vt:lpstr>Obtaining a sampling distribution</vt:lpstr>
      <vt:lpstr>Quantifying the sampling distribution</vt:lpstr>
      <vt:lpstr>Computing the standard error of the mean</vt:lpstr>
      <vt:lpstr>Several sampling distributions comprised of N samples, each of n=25</vt:lpstr>
      <vt:lpstr>Standard error decreases as N increases</vt:lpstr>
      <vt:lpstr>Therefore, mean of sampling distribution approaches population mean 2761.039 </vt:lpstr>
      <vt:lpstr>The Central Limit Theorem</vt:lpstr>
      <vt:lpstr>Next week..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Tidyverse II</dc:title>
  <dc:creator>Stephanie J. Spielman</dc:creator>
  <cp:lastModifiedBy>Stephanie J. Spielman</cp:lastModifiedBy>
  <cp:revision>853</cp:revision>
  <cp:lastPrinted>2017-09-12T23:59:13Z</cp:lastPrinted>
  <dcterms:created xsi:type="dcterms:W3CDTF">2017-09-07T14:51:46Z</dcterms:created>
  <dcterms:modified xsi:type="dcterms:W3CDTF">2017-09-24T17:35:54Z</dcterms:modified>
</cp:coreProperties>
</file>